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63" r:id="rId3"/>
    <p:sldId id="258" r:id="rId4"/>
    <p:sldId id="267" r:id="rId5"/>
    <p:sldId id="277" r:id="rId6"/>
    <p:sldId id="282" r:id="rId7"/>
    <p:sldId id="275" r:id="rId8"/>
    <p:sldId id="283" r:id="rId9"/>
    <p:sldId id="276" r:id="rId10"/>
    <p:sldId id="272" r:id="rId11"/>
    <p:sldId id="271" r:id="rId12"/>
    <p:sldId id="273" r:id="rId13"/>
    <p:sldId id="270" r:id="rId14"/>
    <p:sldId id="274" r:id="rId15"/>
    <p:sldId id="269" r:id="rId16"/>
    <p:sldId id="281" r:id="rId17"/>
    <p:sldId id="280" r:id="rId18"/>
    <p:sldId id="286" r:id="rId1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58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90782-E520-452F-804D-5381E55FF6A1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05A13-AD80-4BD6-96C7-D1F6D5600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5A13-AD80-4BD6-96C7-D1F6D5600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5A13-AD80-4BD6-96C7-D1F6D5600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5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0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6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8014-8FB8-4145-944E-B082FD1AA66F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F4FD-6D26-41DB-B75B-4E52A0C06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35378"/>
            <a:ext cx="2834639" cy="17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1783080" y="762124"/>
            <a:ext cx="8656319" cy="634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cs typeface="B Titr" panose="00000700000000000000" pitchFamily="2" charset="-78"/>
              </a:rPr>
              <a:t> جایگاه انسان در </a:t>
            </a:r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مدل نظری</a:t>
            </a:r>
            <a:r>
              <a:rPr lang="fa-IR" sz="28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 </a:t>
            </a:r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cs typeface="B Titr" panose="00000700000000000000" pitchFamily="2" charset="-78"/>
              </a:rPr>
              <a:t>فطرت گرایی توحیدی</a:t>
            </a:r>
            <a:endParaRPr lang="en-US" altLang="fa-IR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2920" y="4077694"/>
            <a:ext cx="10728960" cy="1833403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endParaRPr lang="fa-IR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تکوین و تشریع برای احیاء حقیقت فطرت در انسان ( سخر لکم ما فی السموات ... و لا اسئلکم علیه اجراً ... )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ازاین منظر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تعریفی تماماً </a:t>
            </a:r>
            <a:r>
              <a:rPr lang="fa-IR" sz="3400" u="sng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قدسی، الهی و متافیزیکال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از انسان </a:t>
            </a: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ارائه می شود</a:t>
            </a:r>
            <a:endParaRPr lang="fa-IR" sz="32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30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8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5559" y="1806676"/>
            <a:ext cx="5458309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36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انسان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مظهر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تام و تمامی حقیقت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2119" y="2640738"/>
            <a:ext cx="7965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حقیقت در درون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انسان (انسان منبع حقیقت است)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08721" y="3485760"/>
            <a:ext cx="9923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پیامبران با حقیقت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درونی(فطرت پیامبر درونی)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انسان سخن می گویند. </a:t>
            </a:r>
          </a:p>
        </p:txBody>
      </p:sp>
    </p:spTree>
    <p:extLst>
      <p:ext uri="{BB962C8B-B14F-4D97-AF65-F5344CB8AC3E}">
        <p14:creationId xmlns:p14="http://schemas.microsoft.com/office/powerpoint/2010/main" val="425848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2083401" y="762124"/>
            <a:ext cx="8079929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چگونگی پرورش  فطرت  در</a:t>
            </a:r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مدل نظری </a:t>
            </a:r>
            <a:endParaRPr lang="en-US" altLang="fa-IR" sz="3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9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6100" y="1785216"/>
            <a:ext cx="561884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نیازمند شکوفایی و </a:t>
            </a:r>
            <a:r>
              <a:rPr lang="fa-IR" sz="280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بیدارسازی </a:t>
            </a:r>
            <a:r>
              <a:rPr lang="fa-IR" sz="280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از طریق :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7507" y="2508866"/>
            <a:ext cx="42274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فراهم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آوردن شرایط « رشد»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52433" y="3239448"/>
            <a:ext cx="309251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مستلزم اختیارمندی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4447" y="3963098"/>
            <a:ext cx="38571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نیازمند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مربی و هادی است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43827" y="4154383"/>
            <a:ext cx="9137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دیدگاه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مبتنی بر « مدل باغبانی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  (نظریه تربیت طبیعی الهی)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6501" y="5475440"/>
            <a:ext cx="584006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بذر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الهی تنها در اقلیم الهی شکوفا می شود</a:t>
            </a:r>
            <a:endParaRPr lang="en-US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48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2083401" y="762124"/>
            <a:ext cx="8079929" cy="63488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مفهوم تربیت در</a:t>
            </a:r>
            <a:r>
              <a:rPr lang="fa-IR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مدل نظری  </a:t>
            </a:r>
            <a:r>
              <a:rPr lang="fa-IR" sz="4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فطرت گرایی</a:t>
            </a:r>
            <a:endParaRPr lang="en-US" altLang="fa-IR" sz="40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7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5915" y="1940509"/>
            <a:ext cx="9423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 بازپیمایی مسیر تقرب الهی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 و برقراری مجدد رابطه رب و مربوب و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731519" y="3541777"/>
            <a:ext cx="98798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احیاء باور </a:t>
            </a:r>
            <a:r>
              <a:rPr lang="fa-IR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بنیادی و قرآنی </a:t>
            </a:r>
            <a:r>
              <a:rPr lang="fa-IR" sz="3600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«انالله </a:t>
            </a:r>
            <a:r>
              <a:rPr lang="fa-IR" sz="3600" u="sng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و انا </a:t>
            </a:r>
            <a:r>
              <a:rPr lang="fa-IR" sz="3600" u="sng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الیه </a:t>
            </a:r>
            <a:r>
              <a:rPr lang="fa-IR" sz="3600" u="sng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راجعون </a:t>
            </a:r>
            <a:r>
              <a:rPr lang="fa-IR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(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 عنوان جامع ترین باور در پاسخ به پرسش های آنتولوژیک، انترپولوژیک، </a:t>
            </a: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اجوکیتو اسلامی می باشد</a:t>
            </a:r>
            <a:r>
              <a:rPr lang="fa-IR" sz="24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).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241" y="2636520"/>
            <a:ext cx="6614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en-US" sz="2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متربی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 سالک مسیر الی ا... </a:t>
            </a:r>
            <a:r>
              <a:rPr lang="fa-IR" sz="2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 می باشد</a:t>
            </a:r>
            <a:endParaRPr lang="en-US" sz="20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37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1966105" y="762123"/>
            <a:ext cx="8793335" cy="113319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762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نقش واهمیت فطرت در</a:t>
            </a:r>
            <a:r>
              <a:rPr lang="fa-IR" sz="2800" u="sng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مدل نظری </a:t>
            </a:r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تعلیم و تربیت فطرت گر</a:t>
            </a:r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827" y="4568990"/>
            <a:ext cx="9394795" cy="174000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تربیت « </a:t>
            </a:r>
            <a:r>
              <a:rPr lang="fa-IR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از</a:t>
            </a:r>
            <a:r>
              <a:rPr lang="fa-IR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 فطرت، « </a:t>
            </a:r>
            <a:r>
              <a:rPr lang="fa-IR" u="sng" dirty="0" smtClean="0">
                <a:ln w="0"/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با</a:t>
            </a:r>
            <a:r>
              <a:rPr lang="fa-IR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 فطرت، « </a:t>
            </a:r>
            <a:r>
              <a:rPr lang="fa-IR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در مسیر</a:t>
            </a:r>
            <a:r>
              <a:rPr lang="fa-IR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 فطرت و «</a:t>
            </a:r>
            <a:r>
              <a:rPr lang="fa-IR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در مقصد</a:t>
            </a:r>
            <a:r>
              <a:rPr lang="fa-IR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 فطرت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10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09989" y="1810050"/>
            <a:ext cx="269336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مبنا و بنیاد تربیت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02112" y="2640659"/>
            <a:ext cx="223651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سرمایه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تربیت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5619" y="3620261"/>
            <a:ext cx="2073003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مقصد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تربیت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211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8" name="AutoShape 52"/>
          <p:cNvSpPr>
            <a:spLocks noChangeArrowheads="1"/>
          </p:cNvSpPr>
          <p:nvPr/>
        </p:nvSpPr>
        <p:spPr bwMode="gray">
          <a:xfrm>
            <a:off x="1844040" y="727276"/>
            <a:ext cx="8732520" cy="63488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مؤلفه های برنامه ریزی جامع در</a:t>
            </a:r>
            <a:r>
              <a:rPr lang="fa-IR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مدل نظری </a:t>
            </a:r>
            <a:r>
              <a:rPr lang="fa-IR" sz="32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فطرت گرا</a:t>
            </a:r>
            <a:endParaRPr lang="en-US" altLang="fa-IR" sz="32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550" y="2240280"/>
            <a:ext cx="11604597" cy="4327343"/>
          </a:xfrm>
        </p:spPr>
        <p:txBody>
          <a:bodyPr>
            <a:normAutofit/>
          </a:bodyPr>
          <a:lstStyle/>
          <a:p>
            <a:pPr marL="0" indent="0" algn="just" rtl="1">
              <a:lnSpc>
                <a:spcPct val="170000"/>
              </a:lnSpc>
              <a:buNone/>
            </a:pPr>
            <a:r>
              <a:rPr lang="fa-IR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1-مبانی2- مبدأ 3-مربی 4-متربی 5-مواعظ ( اصول) 6-محیط ( فیزیکی، روانی، اجتماعی) 7- منابع ( مادی، ملی و معنوی) 8-مسیر 9-مرکب 10-معرفت 11-میل 12-مقاصد 13-منازل 14-مراحل 15-متد 16-محتوا 17-معیار 18-معینان 19-مجاهدت 20-ممارست 21-محاسبه 22-محصول 23 -موانع</a:t>
            </a:r>
            <a:endParaRPr lang="en-US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6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1433509"/>
            <a:ext cx="8273844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بیست و سه </a:t>
            </a:r>
            <a:r>
              <a:rPr lang="fa-IR" sz="4000" b="1" u="sng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«میم «  </a:t>
            </a: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تعلیم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و تربیت </a:t>
            </a:r>
          </a:p>
        </p:txBody>
      </p:sp>
    </p:spTree>
    <p:extLst>
      <p:ext uri="{BB962C8B-B14F-4D97-AF65-F5344CB8AC3E}">
        <p14:creationId xmlns:p14="http://schemas.microsoft.com/office/powerpoint/2010/main" val="425544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2083401" y="762124"/>
            <a:ext cx="8432199" cy="634884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3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4- الزامات </a:t>
            </a:r>
            <a:r>
              <a:rPr lang="fa-IR" sz="3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سیستم عملیاتی </a:t>
            </a:r>
            <a:r>
              <a:rPr lang="fa-IR" sz="3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تحقق مدل فطرت گرایی</a:t>
            </a:r>
            <a:endParaRPr lang="en-US" altLang="fa-IR" sz="4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11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3744" y="1978783"/>
            <a:ext cx="8929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ناکارآمدی رویکرد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تهذیبی ( </a:t>
            </a: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الصاقی ، الحاقی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و انضمامی)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sz="32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54398" y="2889861"/>
            <a:ext cx="3028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یک مدل </a:t>
            </a: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تاسیسی </a:t>
            </a:r>
            <a:endParaRPr lang="fa-IR" sz="32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6422" y="3720858"/>
            <a:ext cx="42963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تدوین  مدل نظری و جامع</a:t>
            </a:r>
            <a:endParaRPr lang="fa-IR" sz="32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32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 شیراز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n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2083401" y="762124"/>
            <a:ext cx="8079929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alt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الزامات </a:t>
            </a:r>
            <a:r>
              <a:rPr lang="fa-IR" alt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سیستم عملیاتی </a:t>
            </a:r>
            <a:r>
              <a:rPr lang="fa-IR" alt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تحقق مدل فطرت گرایی</a:t>
            </a:r>
            <a:endParaRPr lang="en-US" altLang="fa-IR" sz="32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14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9700" y="1769529"/>
            <a:ext cx="751840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انجام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مطالعات لازم 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در یک کلان </a:t>
            </a:r>
            <a:r>
              <a:rPr lang="fa-IR" sz="280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طرح </a:t>
            </a:r>
            <a:r>
              <a:rPr lang="fa-IR" sz="280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نظری و تحقیقاتی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3201" y="2469201"/>
            <a:ext cx="40575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تدوین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برنامه عملیاتی جامع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8617" y="3164835"/>
            <a:ext cx="6173485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برپایی یک سیستم آزمایشی و پیمایشی مستقل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58181" y="3820737"/>
            <a:ext cx="4413388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تأسیس مدرسه اسلامی «فطرت»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7757" y="4559401"/>
            <a:ext cx="65434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2992" y="5321881"/>
            <a:ext cx="9507731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40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گامی </a:t>
            </a:r>
            <a:r>
              <a:rPr lang="fa-IR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 سوی یک انقلاب عمیق و همه جانبه تربیتی </a:t>
            </a:r>
            <a:endParaRPr lang="en-US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3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 شیراز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n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43" y="907181"/>
            <a:ext cx="4013749" cy="541133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15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05" y="907181"/>
            <a:ext cx="4090810" cy="548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12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با پوزش از تصدیع اوقات شریفتان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مسعود باشید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اِن شاء الله</a:t>
            </a:r>
            <a:endParaRPr lang="en-US" sz="32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9244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2871" y="1290636"/>
            <a:ext cx="11008157" cy="4962680"/>
          </a:xfrm>
        </p:spPr>
        <p:txBody>
          <a:bodyPr>
            <a:normAutofit/>
          </a:bodyPr>
          <a:lstStyle/>
          <a:p>
            <a:pPr algn="ctr" rtl="1"/>
            <a:endParaRPr lang="fa-IR" dirty="0" smtClean="0">
              <a:cs typeface="B Titr" panose="00000700000000000000" pitchFamily="2" charset="-78"/>
            </a:endParaRPr>
          </a:p>
          <a:p>
            <a:pPr marL="0" indent="0" algn="ctr" rtl="1">
              <a:buNone/>
            </a:pPr>
            <a:endParaRPr lang="fa-IR" dirty="0">
              <a:cs typeface="B Titr" panose="00000700000000000000" pitchFamily="2" charset="-78"/>
            </a:endParaRPr>
          </a:p>
          <a:p>
            <a:pPr marL="0" indent="0" algn="ctr" rtl="1">
              <a:lnSpc>
                <a:spcPct val="160000"/>
              </a:lnSpc>
              <a:buNone/>
            </a:pPr>
            <a:endParaRPr lang="en-US" b="1" dirty="0" smtClean="0">
              <a:ln w="13462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  <a:p>
            <a:pPr marL="0" indent="0" algn="ctr" rtl="1">
              <a:lnSpc>
                <a:spcPct val="160000"/>
              </a:lnSpc>
              <a:buNone/>
            </a:pPr>
            <a:r>
              <a:rPr lang="fa-IR" b="1" dirty="0" smtClean="0">
                <a:ln w="13462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 </a:t>
            </a:r>
            <a:endParaRPr lang="fa-IR" dirty="0" smtClean="0">
              <a:cs typeface="B Titr" panose="00000700000000000000" pitchFamily="2" charset="-78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1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1021079" y="2014176"/>
            <a:ext cx="10326735" cy="2771184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000" dirty="0" smtClean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  <a:cs typeface="B Titr" panose="00000700000000000000" pitchFamily="2" charset="-78"/>
              </a:rPr>
              <a:t>رهیافتی به مدل سازی عملیاتی نظریه فطرت گرایی </a:t>
            </a:r>
          </a:p>
        </p:txBody>
      </p:sp>
    </p:spTree>
    <p:extLst>
      <p:ext uri="{BB962C8B-B14F-4D97-AF65-F5344CB8AC3E}">
        <p14:creationId xmlns:p14="http://schemas.microsoft.com/office/powerpoint/2010/main" val="1873798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7000">
              <a:schemeClr val="accent1">
                <a:lumMod val="20000"/>
                <a:lumOff val="80000"/>
              </a:schemeClr>
            </a:gs>
            <a:gs pos="96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ell\My Documents\My Pictures\LEAF\1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-6667"/>
          <a:stretch>
            <a:fillRect/>
          </a:stretch>
        </p:blipFill>
        <p:spPr bwMode="auto">
          <a:xfrm>
            <a:off x="272108" y="377590"/>
            <a:ext cx="11247437" cy="674369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"/>
            <a:ext cx="11704320" cy="64617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54885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90822" y="1359922"/>
            <a:ext cx="6564357" cy="4351338"/>
          </a:xfrm>
        </p:spPr>
        <p:txBody>
          <a:bodyPr>
            <a:noAutofit/>
          </a:bodyPr>
          <a:lstStyle/>
          <a:p>
            <a:pPr algn="ctr"/>
            <a:endParaRPr lang="fa-IR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(1) جهان بینی</a:t>
            </a:r>
          </a:p>
          <a:p>
            <a:pPr marL="0" indent="0" algn="ctr">
              <a:buNone/>
            </a:pPr>
            <a:endParaRPr lang="fa-IR" sz="2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(2) پارادایم</a:t>
            </a:r>
          </a:p>
          <a:p>
            <a:pPr marL="0" indent="0" algn="ctr">
              <a:buNone/>
            </a:pPr>
            <a:endParaRPr lang="fa-IR" sz="2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(3) مدل نظری </a:t>
            </a:r>
          </a:p>
          <a:p>
            <a:pPr marL="0" indent="0" algn="ctr">
              <a:buNone/>
            </a:pPr>
            <a:endParaRPr lang="fa-IR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(4) سیستم عملیاتی </a:t>
            </a:r>
            <a:endParaRPr lang="fa-IR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24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(5) تعلیم و تربیت </a:t>
            </a:r>
            <a:endParaRPr lang="en-U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636524" y="2401771"/>
            <a:ext cx="272954" cy="36848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36524" y="3535591"/>
            <a:ext cx="272954" cy="36848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636524" y="4532543"/>
            <a:ext cx="272954" cy="36848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636524" y="5605560"/>
            <a:ext cx="272954" cy="36848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88" y="4532543"/>
            <a:ext cx="2133415" cy="1914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Flowchart: Connector 16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2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1966104" y="533400"/>
            <a:ext cx="8488535" cy="1085656"/>
          </a:xfrm>
          <a:prstGeom prst="snip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chemeClr val="bg1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ln>
                  <a:solidFill>
                    <a:srgbClr val="0070C0"/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ساختار نظری </a:t>
            </a:r>
            <a:r>
              <a:rPr lang="fa-IR" sz="3200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تولید معرفت </a:t>
            </a:r>
            <a:r>
              <a:rPr lang="fa-IR" sz="2800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 </a:t>
            </a:r>
            <a:r>
              <a:rPr lang="fa-IR" sz="2000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درنظریه تربیتی فطرت گرا</a:t>
            </a:r>
            <a:r>
              <a:rPr lang="fa-IR" sz="2800" dirty="0" smtClean="0">
                <a:ln>
                  <a:solidFill>
                    <a:srgbClr val="0070C0"/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77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2011075" y="315000"/>
            <a:ext cx="8702645" cy="634884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1- ساختار کلی حاکمیت فطرت در نظام هستی از منظر جهان بینی الهی</a:t>
            </a:r>
            <a:endParaRPr lang="en-US" alt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114" y="5201587"/>
            <a:ext cx="1350460" cy="115435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فطرت</a:t>
            </a:r>
            <a:endParaRPr lang="en-US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4312972" y="5273794"/>
            <a:ext cx="1154352" cy="100993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نفس</a:t>
            </a:r>
            <a:endParaRPr lang="en-U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Isosceles Triangle 9"/>
          <p:cNvSpPr/>
          <p:nvPr/>
        </p:nvSpPr>
        <p:spPr>
          <a:xfrm rot="5400000">
            <a:off x="6673365" y="5273795"/>
            <a:ext cx="1154351" cy="1009935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عقل</a:t>
            </a:r>
            <a:endParaRPr lang="en-US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5396882" y="4509092"/>
            <a:ext cx="1348690" cy="692492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دل        </a:t>
            </a:r>
            <a:endParaRPr lang="en-US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gray">
          <a:xfrm>
            <a:off x="2480157" y="989153"/>
            <a:ext cx="7141763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مشیت الهی، قانونمندی آفرینش </a:t>
            </a:r>
            <a:endParaRPr lang="fa-IR" sz="2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9" name="AutoShape 52"/>
          <p:cNvSpPr>
            <a:spLocks noChangeArrowheads="1"/>
          </p:cNvSpPr>
          <p:nvPr/>
        </p:nvSpPr>
        <p:spPr bwMode="gray">
          <a:xfrm>
            <a:off x="2865628" y="1667678"/>
            <a:ext cx="6370820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cs typeface="B Titr" panose="00000700000000000000" pitchFamily="2" charset="-78"/>
              </a:rPr>
              <a:t>نیروهای متافیزیکی </a:t>
            </a:r>
            <a:r>
              <a:rPr lang="fa-IR" sz="20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( وحی، الهام، وسوسه) </a:t>
            </a:r>
            <a:endParaRPr lang="fa-IR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0" name="AutoShape 52"/>
          <p:cNvSpPr>
            <a:spLocks noChangeArrowheads="1"/>
          </p:cNvSpPr>
          <p:nvPr/>
        </p:nvSpPr>
        <p:spPr bwMode="gray">
          <a:xfrm>
            <a:off x="3567658" y="3043852"/>
            <a:ext cx="5051685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cs typeface="B Titr" panose="00000700000000000000" pitchFamily="2" charset="-78"/>
              </a:rPr>
              <a:t>عرصه اختیار و آزادی </a:t>
            </a:r>
            <a:endParaRPr lang="fa-IR" sz="24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1" name="AutoShape 52"/>
          <p:cNvSpPr>
            <a:spLocks noChangeArrowheads="1"/>
          </p:cNvSpPr>
          <p:nvPr/>
        </p:nvSpPr>
        <p:spPr bwMode="gray">
          <a:xfrm>
            <a:off x="3251003" y="2348282"/>
            <a:ext cx="5771213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>
              <a:lnSpc>
                <a:spcPct val="200000"/>
              </a:lnSpc>
            </a:pPr>
            <a:r>
              <a:rPr lang="fa-IR" sz="20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cs typeface="B Titr" panose="00000700000000000000" pitchFamily="2" charset="-78"/>
              </a:rPr>
              <a:t>نیروها و زمنیه های اجتماعی</a:t>
            </a:r>
            <a:endParaRPr lang="fa-IR" sz="20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2" name="AutoShape 52"/>
          <p:cNvSpPr>
            <a:spLocks noChangeArrowheads="1"/>
          </p:cNvSpPr>
          <p:nvPr/>
        </p:nvSpPr>
        <p:spPr bwMode="gray">
          <a:xfrm>
            <a:off x="4002372" y="3739422"/>
            <a:ext cx="4182255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>
              <a:lnSpc>
                <a:spcPct val="200000"/>
              </a:lnSpc>
            </a:pPr>
            <a:endParaRPr lang="en-US" sz="1600" dirty="0" smtClean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2400" b="1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cs typeface="B Titr" panose="00000700000000000000" pitchFamily="2" charset="-78"/>
              </a:rPr>
              <a:t>روح منشأ حیات </a:t>
            </a:r>
          </a:p>
          <a:p>
            <a:pPr algn="ctr" rtl="1">
              <a:lnSpc>
                <a:spcPct val="200000"/>
              </a:lnSpc>
            </a:pPr>
            <a:endParaRPr lang="fa-IR" sz="1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3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8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 شیراز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n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1966105" y="762124"/>
            <a:ext cx="8549495" cy="634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762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1- نقش سایرنیروهادر ساختاروجودی انسان در نظریه فطرت گرایی </a:t>
            </a:r>
            <a:endParaRPr lang="en-US" altLang="fa-IR" sz="28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13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9719" y="2178022"/>
            <a:ext cx="9534149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نقش پشتیبانی </a:t>
            </a:r>
            <a:r>
              <a:rPr lang="fa-IR" sz="32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کنندگی سایر نیروها همچون  :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عقل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دل </a:t>
            </a:r>
            <a:endParaRPr lang="fa-IR" sz="3600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نفس ( مرکب)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550" y="4672910"/>
            <a:ext cx="1110947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36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راهبری فطرت </a:t>
            </a:r>
            <a:r>
              <a:rPr lang="fa-IR" sz="3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یا فطرت – محوری در ساختار وجودی انسان</a:t>
            </a:r>
            <a:endParaRPr lang="en-US" sz="36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3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2083401" y="762124"/>
            <a:ext cx="8459480" cy="63488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2- پیش </a:t>
            </a:r>
            <a:r>
              <a:rPr lang="fa-IR" sz="28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فرض های اساسی پارادایمی (</a:t>
            </a:r>
            <a:r>
              <a:rPr lang="fa-IR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در نظریه فطرت گرایی)</a:t>
            </a:r>
            <a:endParaRPr lang="en-US" altLang="fa-IR" sz="44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-1158644" y="6574335"/>
            <a:ext cx="10515600" cy="3357349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4- متدلوژیک یا روش شناسانه </a:t>
            </a:r>
            <a:endParaRPr lang="en-US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5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0491" y="2084703"/>
            <a:ext cx="66784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 آنتولوژیک یا هستی شناسانه (جهان نگری الهی)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1871" y="3250229"/>
            <a:ext cx="7201010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2- آنتروپولوژیک یا انسان شناسانه ( انسان نگری الهی)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341" y="4395375"/>
            <a:ext cx="868058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3- اپیستمولوژیک یا معرفت شناسانه ( مبتنی بر ظرفیت های درونی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)</a:t>
            </a:r>
          </a:p>
          <a:p>
            <a:pPr algn="r" rtl="1">
              <a:lnSpc>
                <a:spcPct val="200000"/>
              </a:lnSpc>
            </a:pPr>
            <a:r>
              <a:rPr lang="fa-IR" sz="280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4- متد لوژیک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یا روش شناسانه (تکثرگرایی روش شناختی)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1253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0626" y="345414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 شیراز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>
                <a:ln>
                  <a:solidFill>
                    <a:srgbClr val="FFC000">
                      <a:lumMod val="50000"/>
                    </a:srgbClr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>
                <a:ln w="0"/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solidFill>
                <a:prstClr val="black"/>
              </a:solidFill>
              <a:effectLst>
                <a:glow rad="101600">
                  <a:srgbClr val="4472C4">
                    <a:satMod val="175000"/>
                    <a:alpha val="40000"/>
                  </a:srgb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6" name="AutoShape 52"/>
          <p:cNvSpPr>
            <a:spLocks noChangeArrowheads="1"/>
          </p:cNvSpPr>
          <p:nvPr/>
        </p:nvSpPr>
        <p:spPr bwMode="gray">
          <a:xfrm>
            <a:off x="2083401" y="762124"/>
            <a:ext cx="8079929" cy="6348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9000">
                <a:srgbClr val="EAF2FA"/>
              </a:gs>
              <a:gs pos="92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3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3- تعریف نظریه در </a:t>
            </a:r>
            <a:r>
              <a:rPr lang="fa-IR" sz="3600" u="sng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مدل نظری </a:t>
            </a:r>
            <a:r>
              <a:rPr lang="fa-IR" sz="36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فطرت گرایی</a:t>
            </a:r>
            <a:endParaRPr lang="en-US" altLang="fa-IR" sz="36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2253" y="4281568"/>
            <a:ext cx="10101616" cy="4351338"/>
          </a:xfrm>
        </p:spPr>
        <p:txBody>
          <a:bodyPr/>
          <a:lstStyle/>
          <a:p>
            <a:pPr algn="just" rtl="1">
              <a:buFont typeface="Wingdings" panose="05000000000000000000" pitchFamily="2" charset="2"/>
              <a:buChar char="v"/>
            </a:pPr>
            <a:endParaRPr lang="fa-IR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12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6935" y="1976924"/>
            <a:ext cx="84696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چارچوبی مفهومی، نظام مند و سازمان یافته از مفاهیم، گزاره ها و تعاریفی می باشد که برنامه ریزی و انجام اقدامات تربیتی در پرتو آن انجام می پذیرد (راهنمای عمل).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3720" y="3758348"/>
            <a:ext cx="90316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نظریه فطرت گرایی به عنوان یک « نظریه هنجاری» و « ارزش مدار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»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که راهنمای عمل در تعلیم وتربیت است </a:t>
            </a:r>
            <a:endParaRPr lang="fa-IR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527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chemeClr val="bg1"/>
            </a:gs>
            <a:gs pos="92000">
              <a:schemeClr val="accent1">
                <a:lumMod val="20000"/>
                <a:lumOff val="80000"/>
              </a:schemeClr>
            </a:gs>
            <a:gs pos="97000">
              <a:schemeClr val="accent1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54" y="263811"/>
            <a:ext cx="2208932" cy="1631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6562" y="263811"/>
            <a:ext cx="2208932" cy="1631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550" y="1079566"/>
            <a:ext cx="164455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وزارت علوم و تحقیقات و فناوری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دانشگاه  </a:t>
            </a:r>
            <a:r>
              <a:rPr lang="fa-IR" sz="2000" dirty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شیراز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1592" y="1079566"/>
            <a:ext cx="16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</a:t>
            </a:r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انشگاه   شیراز</a:t>
            </a:r>
          </a:p>
          <a:p>
            <a:pPr algn="ctr"/>
            <a:r>
              <a:rPr lang="fa-IR" sz="2000" dirty="0" smtClean="0">
                <a:ln w="0"/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دانشکده علوم تربیتی و روانشناسی</a:t>
            </a:r>
            <a:endParaRPr lang="en-US" sz="2000" dirty="0">
              <a:ln w="0"/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11" name="AutoShape 52"/>
          <p:cNvSpPr>
            <a:spLocks noChangeArrowheads="1"/>
          </p:cNvSpPr>
          <p:nvPr/>
        </p:nvSpPr>
        <p:spPr bwMode="gray">
          <a:xfrm>
            <a:off x="1966105" y="762124"/>
            <a:ext cx="8671415" cy="634884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جمع بندی معنای فطرت در </a:t>
            </a:r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cs typeface="B Titr" panose="00000700000000000000" pitchFamily="2" charset="-78"/>
              </a:rPr>
              <a:t>مدل نظری </a:t>
            </a:r>
            <a:r>
              <a:rPr lang="fa-IR" sz="32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از منظرمتون اسلامی</a:t>
            </a:r>
            <a:endParaRPr lang="en-US" altLang="fa-IR" sz="32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1017044" y="5943598"/>
            <a:ext cx="661543" cy="624025"/>
          </a:xfrm>
          <a:prstGeom prst="flowChartConnector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EDF4FB"/>
              </a:gs>
              <a:gs pos="82000">
                <a:schemeClr val="accent1">
                  <a:lumMod val="75000"/>
                </a:schemeClr>
              </a:gs>
              <a:gs pos="62000">
                <a:srgbClr val="F6F9FD"/>
              </a:gs>
              <a:gs pos="84000">
                <a:srgbClr val="EFF5FB"/>
              </a:gs>
              <a:gs pos="93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2"/>
                </a:solidFill>
                <a:cs typeface="B Titr" panose="00000700000000000000" pitchFamily="2" charset="-78"/>
              </a:rPr>
              <a:t>4</a:t>
            </a:r>
            <a:endParaRPr lang="en-US" dirty="0">
              <a:solidFill>
                <a:schemeClr val="tx2"/>
              </a:solidFill>
              <a:cs typeface="B Titr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2882" y="1775696"/>
            <a:ext cx="73917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itra" panose="00000400000000000000" pitchFamily="2" charset="-78"/>
              </a:rPr>
              <a:t>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فطرت به معنای  « معرفت و میل» ربوبی و الهی درونی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60602" y="2310324"/>
            <a:ext cx="6005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فطرت به عنوان یک « ذخیره و سرمایه الهی»</a:t>
            </a:r>
          </a:p>
        </p:txBody>
      </p:sp>
      <p:sp>
        <p:nvSpPr>
          <p:cNvPr id="9" name="Rectangle 8"/>
          <p:cNvSpPr/>
          <p:nvPr/>
        </p:nvSpPr>
        <p:spPr>
          <a:xfrm>
            <a:off x="5385088" y="2893179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فطرت به عنوان « بذر و بذل الهی»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7049" y="3454579"/>
            <a:ext cx="4698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فطرت به عنوان گیرنده ای ربوبی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97405" y="4043526"/>
            <a:ext cx="386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فطرت به عنوان صبغه الهی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4580" y="4643106"/>
            <a:ext cx="5707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فطرت به عنوان «قطب نمای درونی الهی»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9280" y="5817996"/>
            <a:ext cx="8389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ازمنظر فطرت گرایی  انسان </a:t>
            </a:r>
            <a:r>
              <a:rPr lang="fa-IR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موجودی ذاتاً دین </a:t>
            </a:r>
            <a:r>
              <a:rPr lang="fa-IR" sz="28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مدار است </a:t>
            </a:r>
            <a:endParaRPr lang="en-US" sz="28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2907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943</Words>
  <Application>Microsoft Office PowerPoint</Application>
  <PresentationFormat>Custom</PresentationFormat>
  <Paragraphs>172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VAHID</dc:creator>
  <cp:lastModifiedBy>Saeidi</cp:lastModifiedBy>
  <cp:revision>67</cp:revision>
  <cp:lastPrinted>2017-12-28T13:34:50Z</cp:lastPrinted>
  <dcterms:created xsi:type="dcterms:W3CDTF">2017-12-14T19:22:47Z</dcterms:created>
  <dcterms:modified xsi:type="dcterms:W3CDTF">2018-01-03T05:46:03Z</dcterms:modified>
</cp:coreProperties>
</file>