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60" r:id="rId4"/>
    <p:sldId id="259" r:id="rId5"/>
    <p:sldId id="261" r:id="rId6"/>
    <p:sldId id="262" r:id="rId7"/>
    <p:sldId id="263" r:id="rId8"/>
    <p:sldId id="266" r:id="rId9"/>
    <p:sldId id="264" r:id="rId10"/>
    <p:sldId id="265"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p:scale>
          <a:sx n="100" d="100"/>
          <a:sy n="100" d="100"/>
        </p:scale>
        <p:origin x="-106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6BD99C-A505-4165-B366-3C4CDB388A3F}" type="datetimeFigureOut">
              <a:rPr lang="en-US" smtClean="0"/>
              <a:t>3/6/2018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FA00DB-BE2B-4DF6-85D7-9ECAEE613F65}" type="slidenum">
              <a:rPr lang="en-US" smtClean="0"/>
              <a:t>‹#›</a:t>
            </a:fld>
            <a:endParaRPr lang="en-US"/>
          </a:p>
        </p:txBody>
      </p:sp>
    </p:spTree>
    <p:extLst>
      <p:ext uri="{BB962C8B-B14F-4D97-AF65-F5344CB8AC3E}">
        <p14:creationId xmlns:p14="http://schemas.microsoft.com/office/powerpoint/2010/main" val="575413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FA00DB-BE2B-4DF6-85D7-9ECAEE613F65}" type="slidenum">
              <a:rPr lang="en-US" smtClean="0"/>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53191C23-F077-4B6C-9AC7-4B154E53E354}" type="datetimeFigureOut">
              <a:rPr lang="en-US" smtClean="0"/>
              <a:pPr/>
              <a:t>3/6/2018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3EE10832-4591-4F0E-A2F4-E0C3397A91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3191C23-F077-4B6C-9AC7-4B154E53E354}" type="datetimeFigureOut">
              <a:rPr lang="en-US" smtClean="0"/>
              <a:pPr/>
              <a:t>3/6/2018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E10832-4591-4F0E-A2F4-E0C3397A91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3191C23-F077-4B6C-9AC7-4B154E53E354}" type="datetimeFigureOut">
              <a:rPr lang="en-US" smtClean="0"/>
              <a:pPr/>
              <a:t>3/6/2018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E10832-4591-4F0E-A2F4-E0C3397A91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3191C23-F077-4B6C-9AC7-4B154E53E354}" type="datetimeFigureOut">
              <a:rPr lang="en-US" smtClean="0"/>
              <a:pPr/>
              <a:t>3/6/2018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E10832-4591-4F0E-A2F4-E0C3397A91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3191C23-F077-4B6C-9AC7-4B154E53E354}" type="datetimeFigureOut">
              <a:rPr lang="en-US" smtClean="0"/>
              <a:pPr/>
              <a:t>3/6/2018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E10832-4591-4F0E-A2F4-E0C3397A91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3191C23-F077-4B6C-9AC7-4B154E53E354}" type="datetimeFigureOut">
              <a:rPr lang="en-US" smtClean="0"/>
              <a:pPr/>
              <a:t>3/6/2018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E10832-4591-4F0E-A2F4-E0C3397A91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3191C23-F077-4B6C-9AC7-4B154E53E354}" type="datetimeFigureOut">
              <a:rPr lang="en-US" smtClean="0"/>
              <a:pPr/>
              <a:t>3/6/2018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EE10832-4591-4F0E-A2F4-E0C3397A91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3191C23-F077-4B6C-9AC7-4B154E53E354}" type="datetimeFigureOut">
              <a:rPr lang="en-US" smtClean="0"/>
              <a:pPr/>
              <a:t>3/6/2018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EE10832-4591-4F0E-A2F4-E0C3397A91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3191C23-F077-4B6C-9AC7-4B154E53E354}" type="datetimeFigureOut">
              <a:rPr lang="en-US" smtClean="0"/>
              <a:pPr/>
              <a:t>3/6/2018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EE10832-4591-4F0E-A2F4-E0C3397A91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3191C23-F077-4B6C-9AC7-4B154E53E354}" type="datetimeFigureOut">
              <a:rPr lang="en-US" smtClean="0"/>
              <a:pPr/>
              <a:t>3/6/2018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E10832-4591-4F0E-A2F4-E0C3397A91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3191C23-F077-4B6C-9AC7-4B154E53E354}" type="datetimeFigureOut">
              <a:rPr lang="en-US" smtClean="0"/>
              <a:pPr/>
              <a:t>3/6/2018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E10832-4591-4F0E-A2F4-E0C3397A91D8}"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3191C23-F077-4B6C-9AC7-4B154E53E354}" type="datetimeFigureOut">
              <a:rPr lang="en-US" smtClean="0"/>
              <a:pPr/>
              <a:t>3/6/2018</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EE10832-4591-4F0E-A2F4-E0C3397A91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500042"/>
            <a:ext cx="7772400" cy="3148964"/>
          </a:xfrm>
        </p:spPr>
        <p:txBody>
          <a:bodyPr>
            <a:normAutofit/>
          </a:bodyPr>
          <a:lstStyle/>
          <a:p>
            <a:r>
              <a:rPr lang="fa-IR" sz="2000" dirty="0" smtClean="0">
                <a:solidFill>
                  <a:schemeClr val="tx1"/>
                </a:solidFill>
              </a:rPr>
              <a:t>عنوان نشست تخصصي:</a:t>
            </a:r>
            <a:r>
              <a:rPr lang="fa-IR" sz="3600" dirty="0" smtClean="0"/>
              <a:t/>
            </a:r>
            <a:br>
              <a:rPr lang="fa-IR" sz="3600" dirty="0" smtClean="0"/>
            </a:br>
            <a:r>
              <a:rPr lang="fa-IR" sz="3600" dirty="0" smtClean="0">
                <a:solidFill>
                  <a:schemeClr val="accent1"/>
                </a:solidFill>
              </a:rPr>
              <a:t>فرصت‌هاي يادگيري و اصول ايجاد‌آن</a:t>
            </a:r>
            <a:r>
              <a:rPr lang="fa-IR" sz="3600" dirty="0" smtClean="0"/>
              <a:t/>
            </a:r>
            <a:br>
              <a:rPr lang="fa-IR" sz="3600" dirty="0" smtClean="0"/>
            </a:br>
            <a:r>
              <a:rPr lang="fa-IR" sz="3600" dirty="0" smtClean="0">
                <a:solidFill>
                  <a:schemeClr val="accent1">
                    <a:lumMod val="75000"/>
                  </a:schemeClr>
                </a:solidFill>
              </a:rPr>
              <a:t> </a:t>
            </a:r>
            <a:r>
              <a:rPr lang="fa-IR" sz="3100" dirty="0" smtClean="0">
                <a:solidFill>
                  <a:schemeClr val="accent1"/>
                </a:solidFill>
              </a:rPr>
              <a:t>تأمّلي در حوزه ديدگاه هاي برنامه درسي و تحولات ديدگاهي در راستاي ايجاد فرصت‌هاي يادگيري سازنده و فرايندمدار؛</a:t>
            </a:r>
            <a:r>
              <a:rPr lang="en-US" dirty="0" smtClean="0">
                <a:solidFill>
                  <a:schemeClr val="accent1">
                    <a:lumMod val="60000"/>
                    <a:lumOff val="40000"/>
                  </a:schemeClr>
                </a:solidFill>
              </a:rPr>
              <a:t/>
            </a:r>
            <a:br>
              <a:rPr lang="en-US" dirty="0" smtClean="0">
                <a:solidFill>
                  <a:schemeClr val="accent1">
                    <a:lumMod val="60000"/>
                    <a:lumOff val="40000"/>
                  </a:schemeClr>
                </a:solidFill>
              </a:rPr>
            </a:br>
            <a:endParaRPr lang="en-US" dirty="0">
              <a:solidFill>
                <a:schemeClr val="accent1">
                  <a:lumMod val="60000"/>
                  <a:lumOff val="40000"/>
                </a:schemeClr>
              </a:solidFill>
            </a:endParaRPr>
          </a:p>
        </p:txBody>
      </p:sp>
      <p:sp>
        <p:nvSpPr>
          <p:cNvPr id="3" name="Subtitle 2"/>
          <p:cNvSpPr>
            <a:spLocks noGrp="1"/>
          </p:cNvSpPr>
          <p:nvPr>
            <p:ph type="subTitle" idx="1"/>
          </p:nvPr>
        </p:nvSpPr>
        <p:spPr>
          <a:xfrm>
            <a:off x="571472" y="3857628"/>
            <a:ext cx="7772400" cy="2500330"/>
          </a:xfrm>
        </p:spPr>
        <p:txBody>
          <a:bodyPr>
            <a:noAutofit/>
          </a:bodyPr>
          <a:lstStyle/>
          <a:p>
            <a:pPr algn="ctr" rtl="1"/>
            <a:r>
              <a:rPr lang="ar-SA" sz="1400" b="1" dirty="0" smtClean="0">
                <a:solidFill>
                  <a:schemeClr val="tx1"/>
                </a:solidFill>
                <a:effectLst>
                  <a:outerShdw blurRad="53975" dist="22860" dir="5400000" algn="tl" rotWithShape="0">
                    <a:srgbClr val="000000">
                      <a:alpha val="55000"/>
                    </a:srgbClr>
                  </a:outerShdw>
                </a:effectLst>
                <a:latin typeface="+mj-lt"/>
                <a:ea typeface="+mj-ea"/>
                <a:cs typeface="+mj-cs"/>
              </a:rPr>
              <a:t>بخش اول: سخنراني و ارائه ديدگاه: </a:t>
            </a:r>
            <a:r>
              <a:rPr lang="fa-IR" sz="1400" b="1" dirty="0" smtClean="0">
                <a:solidFill>
                  <a:schemeClr val="tx1"/>
                </a:solidFill>
                <a:effectLst>
                  <a:outerShdw blurRad="53975" dist="22860" dir="5400000" algn="tl" rotWithShape="0">
                    <a:srgbClr val="000000">
                      <a:alpha val="55000"/>
                    </a:srgbClr>
                  </a:outerShdw>
                </a:effectLst>
                <a:latin typeface="+mj-lt"/>
                <a:ea typeface="+mj-ea"/>
                <a:cs typeface="+mj-cs"/>
              </a:rPr>
              <a:t>دكتر نادر سلسبيلي</a:t>
            </a:r>
            <a:endParaRPr lang="en-US" sz="1400" b="1" dirty="0" smtClean="0">
              <a:solidFill>
                <a:schemeClr val="tx1"/>
              </a:solidFill>
              <a:effectLst>
                <a:outerShdw blurRad="53975" dist="22860" dir="5400000" algn="tl" rotWithShape="0">
                  <a:srgbClr val="000000">
                    <a:alpha val="55000"/>
                  </a:srgbClr>
                </a:outerShdw>
              </a:effectLst>
              <a:latin typeface="+mj-lt"/>
              <a:ea typeface="+mj-ea"/>
              <a:cs typeface="+mj-cs"/>
            </a:endParaRPr>
          </a:p>
          <a:p>
            <a:pPr algn="ctr" rtl="1"/>
            <a:r>
              <a:rPr lang="fa-IR" sz="1400" b="1" dirty="0" smtClean="0">
                <a:solidFill>
                  <a:schemeClr val="tx1"/>
                </a:solidFill>
                <a:effectLst>
                  <a:outerShdw blurRad="53975" dist="22860" dir="5400000" algn="tl" rotWithShape="0">
                    <a:srgbClr val="000000">
                      <a:alpha val="55000"/>
                    </a:srgbClr>
                  </a:outerShdw>
                </a:effectLst>
                <a:latin typeface="+mj-lt"/>
                <a:ea typeface="+mj-ea"/>
                <a:cs typeface="+mj-cs"/>
              </a:rPr>
              <a:t>گروه پژوهشي مباني برنامه ريزي درسي</a:t>
            </a:r>
          </a:p>
          <a:p>
            <a:pPr algn="ctr" rtl="1"/>
            <a:endParaRPr lang="en-US" sz="1400" b="1" dirty="0" smtClean="0">
              <a:solidFill>
                <a:schemeClr val="tx1"/>
              </a:solidFill>
              <a:effectLst>
                <a:outerShdw blurRad="53975" dist="22860" dir="5400000" algn="tl" rotWithShape="0">
                  <a:srgbClr val="000000">
                    <a:alpha val="55000"/>
                  </a:srgbClr>
                </a:outerShdw>
              </a:effectLst>
              <a:latin typeface="+mj-lt"/>
              <a:ea typeface="+mj-ea"/>
              <a:cs typeface="+mj-cs"/>
            </a:endParaRPr>
          </a:p>
          <a:p>
            <a:pPr algn="ctr" rtl="1"/>
            <a:r>
              <a:rPr lang="fa-IR" sz="1400" b="1" dirty="0" smtClean="0">
                <a:solidFill>
                  <a:schemeClr val="tx1"/>
                </a:solidFill>
                <a:effectLst>
                  <a:outerShdw blurRad="53975" dist="22860" dir="5400000" algn="tl" rotWithShape="0">
                    <a:srgbClr val="000000">
                      <a:alpha val="55000"/>
                    </a:srgbClr>
                  </a:outerShdw>
                </a:effectLst>
                <a:latin typeface="+mj-lt"/>
                <a:ea typeface="+mj-ea"/>
                <a:cs typeface="+mj-cs"/>
              </a:rPr>
              <a:t>بخش دوم : ميزگرد نشست، اعضاء به ترتيب الفباء: </a:t>
            </a:r>
          </a:p>
          <a:p>
            <a:pPr algn="ctr" rtl="1"/>
            <a:r>
              <a:rPr lang="fa-IR" sz="1400" b="1" dirty="0" smtClean="0">
                <a:solidFill>
                  <a:schemeClr val="tx1"/>
                </a:solidFill>
                <a:effectLst>
                  <a:outerShdw blurRad="53975" dist="22860" dir="5400000" algn="tl" rotWithShape="0">
                    <a:srgbClr val="000000">
                      <a:alpha val="55000"/>
                    </a:srgbClr>
                  </a:outerShdw>
                </a:effectLst>
                <a:latin typeface="+mj-lt"/>
                <a:ea typeface="+mj-ea"/>
                <a:cs typeface="+mj-cs"/>
              </a:rPr>
              <a:t>دكتر حيدر توراني، دكتر محمد حسني،‌ دكتر نادر سلسبيلي، دكتر علي رضا صادقي، دكتر ابراهيم طلايي، دكتر نعمت الله موسي پور.</a:t>
            </a:r>
          </a:p>
          <a:p>
            <a:pPr algn="ctr" rtl="1"/>
            <a:endParaRPr lang="fa-IR" sz="1400" b="1" dirty="0" smtClean="0">
              <a:solidFill>
                <a:schemeClr val="tx1"/>
              </a:solidFill>
              <a:effectLst>
                <a:outerShdw blurRad="53975" dist="22860" dir="5400000" algn="tl" rotWithShape="0">
                  <a:srgbClr val="000000">
                    <a:alpha val="55000"/>
                  </a:srgbClr>
                </a:outerShdw>
              </a:effectLst>
              <a:latin typeface="+mj-lt"/>
              <a:ea typeface="+mj-ea"/>
              <a:cs typeface="+mj-cs"/>
            </a:endParaRPr>
          </a:p>
          <a:p>
            <a:pPr algn="ctr" rtl="1"/>
            <a:r>
              <a:rPr lang="fa-IR" sz="1400" b="1" dirty="0" smtClean="0">
                <a:solidFill>
                  <a:schemeClr val="tx1"/>
                </a:solidFill>
                <a:effectLst>
                  <a:outerShdw blurRad="53975" dist="22860" dir="5400000" algn="tl" rotWithShape="0">
                    <a:srgbClr val="000000">
                      <a:alpha val="55000"/>
                    </a:srgbClr>
                  </a:outerShdw>
                </a:effectLst>
              </a:rPr>
              <a:t>پژوهشكده مطالعات برنامه ريزي درسي و نوآوري آموزشي</a:t>
            </a:r>
            <a:endParaRPr lang="en-US" sz="1400" b="1" dirty="0" smtClean="0">
              <a:solidFill>
                <a:schemeClr val="tx1"/>
              </a:solidFill>
              <a:effectLst>
                <a:outerShdw blurRad="53975" dist="22860" dir="5400000" algn="tl" rotWithShape="0">
                  <a:srgbClr val="000000">
                    <a:alpha val="55000"/>
                  </a:srgbClr>
                </a:outerShdw>
              </a:effectLst>
            </a:endParaRPr>
          </a:p>
          <a:p>
            <a:pPr algn="ctr" rtl="1"/>
            <a:r>
              <a:rPr lang="fa-IR" sz="1400" b="1" dirty="0" smtClean="0">
                <a:solidFill>
                  <a:schemeClr val="tx1"/>
                </a:solidFill>
                <a:effectLst>
                  <a:outerShdw blurRad="53975" dist="22860" dir="5400000" algn="tl" rotWithShape="0">
                    <a:srgbClr val="000000">
                      <a:alpha val="55000"/>
                    </a:srgbClr>
                  </a:outerShdw>
                </a:effectLst>
              </a:rPr>
              <a:t>پژوهشگاه مطالعات آموزش و پرورش</a:t>
            </a:r>
          </a:p>
          <a:p>
            <a:pPr algn="ctr" rtl="1"/>
            <a:r>
              <a:rPr lang="fa-IR" sz="1400" b="1" dirty="0" smtClean="0">
                <a:solidFill>
                  <a:schemeClr val="tx1"/>
                </a:solidFill>
                <a:effectLst>
                  <a:outerShdw blurRad="53975" dist="22860" dir="5400000" algn="tl" rotWithShape="0">
                    <a:srgbClr val="000000">
                      <a:alpha val="55000"/>
                    </a:srgbClr>
                  </a:outerShdw>
                </a:effectLst>
              </a:rPr>
              <a:t>14 اسفندماه 1396</a:t>
            </a:r>
          </a:p>
          <a:p>
            <a:pPr algn="ctr" rtl="1"/>
            <a:endParaRPr lang="en-US" sz="1400" b="1" dirty="0" smtClean="0">
              <a:solidFill>
                <a:schemeClr val="tx1"/>
              </a:solidFill>
              <a:effectLst>
                <a:outerShdw blurRad="53975" dist="22860" dir="5400000" algn="tl" rotWithShape="0">
                  <a:srgbClr val="000000">
                    <a:alpha val="55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642918"/>
            <a:ext cx="7772400" cy="2786082"/>
          </a:xfrm>
        </p:spPr>
        <p:txBody>
          <a:bodyPr>
            <a:normAutofit fontScale="90000"/>
          </a:bodyPr>
          <a:lstStyle/>
          <a:p>
            <a:pPr rtl="1"/>
            <a:r>
              <a:rPr lang="fa-IR" sz="1800" b="1" dirty="0" smtClean="0">
                <a:solidFill>
                  <a:schemeClr val="tx1"/>
                </a:solidFill>
                <a:effectLst>
                  <a:outerShdw blurRad="53975" dist="22860" dir="5400000" algn="tl" rotWithShape="0">
                    <a:srgbClr val="000000">
                      <a:alpha val="55000"/>
                    </a:srgbClr>
                  </a:outerShdw>
                </a:effectLst>
                <a:latin typeface="+mn-lt"/>
                <a:ea typeface="+mn-ea"/>
                <a:cs typeface="+mn-cs"/>
              </a:rPr>
              <a:t/>
            </a:r>
            <a:br>
              <a:rPr lang="fa-IR" sz="1800" b="1" dirty="0" smtClean="0">
                <a:solidFill>
                  <a:schemeClr val="tx1"/>
                </a:solidFill>
                <a:effectLst>
                  <a:outerShdw blurRad="53975" dist="22860" dir="5400000" algn="tl" rotWithShape="0">
                    <a:srgbClr val="000000">
                      <a:alpha val="55000"/>
                    </a:srgbClr>
                  </a:outerShdw>
                </a:effectLst>
                <a:latin typeface="+mn-lt"/>
                <a:ea typeface="+mn-ea"/>
                <a:cs typeface="+mn-cs"/>
              </a:rPr>
            </a:br>
            <a:r>
              <a:rPr lang="fa-IR" sz="1800" b="1" dirty="0" smtClean="0">
                <a:solidFill>
                  <a:schemeClr val="tx1"/>
                </a:solidFill>
                <a:effectLst>
                  <a:outerShdw blurRad="53975" dist="22860" dir="5400000" algn="tl" rotWithShape="0">
                    <a:srgbClr val="000000">
                      <a:alpha val="55000"/>
                    </a:srgbClr>
                  </a:outerShdw>
                </a:effectLst>
                <a:latin typeface="+mn-lt"/>
                <a:ea typeface="+mn-ea"/>
                <a:cs typeface="+mn-cs"/>
              </a:rPr>
              <a:t/>
            </a:r>
            <a:br>
              <a:rPr lang="fa-IR" sz="1800" b="1" dirty="0" smtClean="0">
                <a:solidFill>
                  <a:schemeClr val="tx1"/>
                </a:solidFill>
                <a:effectLst>
                  <a:outerShdw blurRad="53975" dist="22860" dir="5400000" algn="tl" rotWithShape="0">
                    <a:srgbClr val="000000">
                      <a:alpha val="55000"/>
                    </a:srgbClr>
                  </a:outerShdw>
                </a:effectLst>
                <a:latin typeface="+mn-lt"/>
                <a:ea typeface="+mn-ea"/>
                <a:cs typeface="+mn-cs"/>
              </a:rPr>
            </a:br>
            <a:r>
              <a:rPr lang="fa-IR" sz="1800" b="1" dirty="0" smtClean="0">
                <a:solidFill>
                  <a:schemeClr val="tx1"/>
                </a:solidFill>
                <a:effectLst>
                  <a:outerShdw blurRad="53975" dist="22860" dir="5400000" algn="tl" rotWithShape="0">
                    <a:srgbClr val="000000">
                      <a:alpha val="55000"/>
                    </a:srgbClr>
                  </a:outerShdw>
                </a:effectLst>
                <a:latin typeface="+mn-lt"/>
                <a:ea typeface="+mn-ea"/>
                <a:cs typeface="+mn-cs"/>
              </a:rPr>
              <a:t/>
            </a:r>
            <a:br>
              <a:rPr lang="fa-IR" sz="1800" b="1" dirty="0" smtClean="0">
                <a:solidFill>
                  <a:schemeClr val="tx1"/>
                </a:solidFill>
                <a:effectLst>
                  <a:outerShdw blurRad="53975" dist="22860" dir="5400000" algn="tl" rotWithShape="0">
                    <a:srgbClr val="000000">
                      <a:alpha val="55000"/>
                    </a:srgbClr>
                  </a:outerShdw>
                </a:effectLst>
                <a:latin typeface="+mn-lt"/>
                <a:ea typeface="+mn-ea"/>
                <a:cs typeface="+mn-cs"/>
              </a:rPr>
            </a:br>
            <a:r>
              <a:rPr lang="fa-IR" sz="1800" b="1" dirty="0" smtClean="0">
                <a:solidFill>
                  <a:schemeClr val="tx1"/>
                </a:solidFill>
                <a:effectLst>
                  <a:outerShdw blurRad="53975" dist="22860" dir="5400000" algn="tl" rotWithShape="0">
                    <a:srgbClr val="000000">
                      <a:alpha val="55000"/>
                    </a:srgbClr>
                  </a:outerShdw>
                </a:effectLst>
                <a:latin typeface="+mn-lt"/>
                <a:ea typeface="+mn-ea"/>
                <a:cs typeface="+mn-cs"/>
              </a:rPr>
              <a:t/>
            </a:r>
            <a:br>
              <a:rPr lang="fa-IR" sz="1800" b="1" dirty="0" smtClean="0">
                <a:solidFill>
                  <a:schemeClr val="tx1"/>
                </a:solidFill>
                <a:effectLst>
                  <a:outerShdw blurRad="53975" dist="22860" dir="5400000" algn="tl" rotWithShape="0">
                    <a:srgbClr val="000000">
                      <a:alpha val="55000"/>
                    </a:srgbClr>
                  </a:outerShdw>
                </a:effectLst>
                <a:latin typeface="+mn-lt"/>
                <a:ea typeface="+mn-ea"/>
                <a:cs typeface="+mn-cs"/>
              </a:rPr>
            </a:br>
            <a:r>
              <a:rPr lang="fa-IR" sz="1800" b="1" dirty="0" smtClean="0">
                <a:solidFill>
                  <a:schemeClr val="tx1"/>
                </a:solidFill>
                <a:effectLst>
                  <a:outerShdw blurRad="53975" dist="22860" dir="5400000" algn="tl" rotWithShape="0">
                    <a:srgbClr val="000000">
                      <a:alpha val="55000"/>
                    </a:srgbClr>
                  </a:outerShdw>
                </a:effectLst>
              </a:rPr>
              <a:t>تلفيق ديدگاه‌هاي برنامه درسي: </a:t>
            </a:r>
            <a:r>
              <a:rPr lang="fa-IR" sz="1800" b="1" dirty="0" smtClean="0">
                <a:solidFill>
                  <a:schemeClr val="tx1"/>
                </a:solidFill>
                <a:effectLst>
                  <a:outerShdw blurRad="53975" dist="22860" dir="5400000" algn="tl" rotWithShape="0">
                    <a:srgbClr val="000000">
                      <a:alpha val="55000"/>
                    </a:srgbClr>
                  </a:outerShdw>
                </a:effectLst>
                <a:latin typeface="+mn-lt"/>
                <a:ea typeface="+mn-ea"/>
                <a:cs typeface="+mn-cs"/>
              </a:rPr>
              <a:t/>
            </a:r>
            <a:br>
              <a:rPr lang="fa-IR" sz="1800" b="1" dirty="0" smtClean="0">
                <a:solidFill>
                  <a:schemeClr val="tx1"/>
                </a:solidFill>
                <a:effectLst>
                  <a:outerShdw blurRad="53975" dist="22860" dir="5400000" algn="tl" rotWithShape="0">
                    <a:srgbClr val="000000">
                      <a:alpha val="55000"/>
                    </a:srgbClr>
                  </a:outerShdw>
                </a:effectLst>
                <a:latin typeface="+mn-lt"/>
                <a:ea typeface="+mn-ea"/>
                <a:cs typeface="+mn-cs"/>
              </a:rPr>
            </a:br>
            <a:r>
              <a:rPr lang="fa-IR" sz="1800" b="1" dirty="0" smtClean="0">
                <a:solidFill>
                  <a:schemeClr val="tx1"/>
                </a:solidFill>
                <a:effectLst>
                  <a:outerShdw blurRad="53975" dist="22860" dir="5400000" algn="tl" rotWithShape="0">
                    <a:srgbClr val="000000">
                      <a:alpha val="55000"/>
                    </a:srgbClr>
                  </a:outerShdw>
                </a:effectLst>
                <a:latin typeface="+mn-lt"/>
                <a:ea typeface="+mn-ea"/>
                <a:cs typeface="+mn-cs"/>
              </a:rPr>
              <a:t/>
            </a:r>
            <a:br>
              <a:rPr lang="fa-IR" sz="1800" b="1" dirty="0" smtClean="0">
                <a:solidFill>
                  <a:schemeClr val="tx1"/>
                </a:solidFill>
                <a:effectLst>
                  <a:outerShdw blurRad="53975" dist="22860" dir="5400000" algn="tl" rotWithShape="0">
                    <a:srgbClr val="000000">
                      <a:alpha val="55000"/>
                    </a:srgbClr>
                  </a:outerShdw>
                </a:effectLst>
                <a:latin typeface="+mn-lt"/>
                <a:ea typeface="+mn-ea"/>
                <a:cs typeface="+mn-cs"/>
              </a:rPr>
            </a:br>
            <a:r>
              <a:rPr lang="ar-SA" sz="2000" b="1" dirty="0" smtClean="0">
                <a:solidFill>
                  <a:schemeClr val="accent1">
                    <a:shade val="50000"/>
                    <a:satMod val="110000"/>
                  </a:schemeClr>
                </a:solidFill>
                <a:latin typeface="+mn-lt"/>
                <a:ea typeface="+mn-ea"/>
                <a:cs typeface="+mn-cs"/>
              </a:rPr>
              <a:t> به علت آن كه جريان‌هاي ارزشي فلسفي، فرهنگي و اجتماعي متفاوتي به صورت پيچيده در تعامل هستند تا ماهيت انسان را شكل دهند و چون هيچ ديدگاه برنامة درسي به تنهايي نمي‌تواند براي تمام طرح‌هاي برنامة درسي در يك نهاد تربيتي كه مي‌خواهد جمعيت متنوعي را با اهداف چندگانه زير پوشش برد كافي باشد، ما با تلفيقي از ديدگاه‌ها در حوزة برنامة درسي روبه‌رو خواهيم بود</a:t>
            </a:r>
            <a:r>
              <a:rPr lang="fa-IR" sz="2000" b="1" dirty="0" smtClean="0">
                <a:solidFill>
                  <a:schemeClr val="accent1">
                    <a:shade val="50000"/>
                    <a:satMod val="110000"/>
                  </a:schemeClr>
                </a:solidFill>
                <a:latin typeface="+mn-lt"/>
                <a:ea typeface="+mn-ea"/>
                <a:cs typeface="+mn-cs"/>
              </a:rPr>
              <a:t>.</a:t>
            </a:r>
            <a:r>
              <a:rPr lang="ar-SA" sz="2000" b="1" dirty="0" smtClean="0">
                <a:solidFill>
                  <a:schemeClr val="accent1">
                    <a:shade val="50000"/>
                    <a:satMod val="110000"/>
                  </a:schemeClr>
                </a:solidFill>
                <a:latin typeface="+mn-lt"/>
                <a:ea typeface="+mn-ea"/>
                <a:cs typeface="+mn-cs"/>
              </a:rPr>
              <a:t> </a:t>
            </a:r>
            <a:r>
              <a:rPr lang="en-US" sz="1800" b="1" dirty="0" smtClean="0">
                <a:solidFill>
                  <a:schemeClr val="tx1"/>
                </a:solidFill>
                <a:effectLst>
                  <a:outerShdw blurRad="53975" dist="22860" dir="5400000" algn="tl" rotWithShape="0">
                    <a:srgbClr val="000000">
                      <a:alpha val="55000"/>
                    </a:srgbClr>
                  </a:outerShdw>
                </a:effectLst>
              </a:rPr>
              <a:t/>
            </a:r>
            <a:br>
              <a:rPr lang="en-US" sz="1800" b="1" dirty="0" smtClean="0">
                <a:solidFill>
                  <a:schemeClr val="tx1"/>
                </a:solidFill>
                <a:effectLst>
                  <a:outerShdw blurRad="53975" dist="22860" dir="5400000" algn="tl" rotWithShape="0">
                    <a:srgbClr val="000000">
                      <a:alpha val="55000"/>
                    </a:srgbClr>
                  </a:outerShdw>
                </a:effectLst>
              </a:rPr>
            </a:br>
            <a:endParaRPr lang="en-US" sz="1800" b="1" dirty="0" smtClean="0">
              <a:solidFill>
                <a:schemeClr val="tx1"/>
              </a:solidFill>
              <a:effectLst>
                <a:outerShdw blurRad="53975" dist="22860" dir="5400000" algn="tl" rotWithShape="0">
                  <a:srgbClr val="000000">
                    <a:alpha val="55000"/>
                  </a:srgbClr>
                </a:outerShdw>
              </a:effectLst>
            </a:endParaRPr>
          </a:p>
        </p:txBody>
      </p:sp>
      <p:sp>
        <p:nvSpPr>
          <p:cNvPr id="3" name="Text Placeholder 2"/>
          <p:cNvSpPr>
            <a:spLocks noGrp="1"/>
          </p:cNvSpPr>
          <p:nvPr>
            <p:ph type="subTitle" idx="1"/>
          </p:nvPr>
        </p:nvSpPr>
        <p:spPr>
          <a:xfrm>
            <a:off x="722376" y="3685032"/>
            <a:ext cx="7772400" cy="2815802"/>
          </a:xfrm>
        </p:spPr>
        <p:txBody>
          <a:bodyPr>
            <a:normAutofit fontScale="92500" lnSpcReduction="20000"/>
          </a:bodyPr>
          <a:lstStyle/>
          <a:p>
            <a:pPr algn="r"/>
            <a:r>
              <a:rPr lang="fa-IR" sz="1600" b="1" dirty="0" smtClean="0">
                <a:solidFill>
                  <a:schemeClr val="tx1"/>
                </a:solidFill>
                <a:effectLst>
                  <a:outerShdw blurRad="53975" dist="22860" dir="5400000" algn="tl" rotWithShape="0">
                    <a:srgbClr val="000000">
                      <a:alpha val="55000"/>
                    </a:srgbClr>
                  </a:outerShdw>
                </a:effectLst>
                <a:latin typeface="+mj-lt"/>
                <a:ea typeface="+mj-ea"/>
                <a:cs typeface="+mj-cs"/>
              </a:rPr>
              <a:t> چند تلفيق ديدگاهي از نظر ميلر:</a:t>
            </a:r>
          </a:p>
          <a:p>
            <a:pPr algn="r"/>
            <a:r>
              <a:rPr lang="ar-SA" sz="1900" b="1" dirty="0" smtClean="0">
                <a:solidFill>
                  <a:schemeClr val="accent1">
                    <a:shade val="50000"/>
                    <a:satMod val="110000"/>
                  </a:schemeClr>
                </a:solidFill>
                <a:effectLst>
                  <a:outerShdw blurRad="53975" dist="22860" dir="5400000" algn="tl" rotWithShape="0">
                    <a:srgbClr val="000000">
                      <a:alpha val="55000"/>
                    </a:srgbClr>
                  </a:outerShdw>
                </a:effectLst>
              </a:rPr>
              <a:t>1 ـ فراديدگاه سنّتي؛</a:t>
            </a:r>
            <a:endParaRPr lang="en-US" sz="1900" b="1" dirty="0" smtClean="0">
              <a:solidFill>
                <a:schemeClr val="accent1">
                  <a:shade val="50000"/>
                  <a:satMod val="110000"/>
                </a:schemeClr>
              </a:solidFill>
              <a:effectLst>
                <a:outerShdw blurRad="53975" dist="22860" dir="5400000" algn="tl" rotWithShape="0">
                  <a:srgbClr val="000000">
                    <a:alpha val="55000"/>
                  </a:srgbClr>
                </a:outerShdw>
              </a:effectLst>
            </a:endParaRPr>
          </a:p>
          <a:p>
            <a:pPr algn="r"/>
            <a:r>
              <a:rPr lang="ar-SA" sz="1900" b="1" dirty="0" smtClean="0">
                <a:solidFill>
                  <a:schemeClr val="accent1">
                    <a:shade val="50000"/>
                    <a:satMod val="110000"/>
                  </a:schemeClr>
                </a:solidFill>
                <a:effectLst>
                  <a:outerShdw blurRad="53975" dist="22860" dir="5400000" algn="tl" rotWithShape="0">
                    <a:srgbClr val="000000">
                      <a:alpha val="55000"/>
                    </a:srgbClr>
                  </a:outerShdw>
                </a:effectLst>
              </a:rPr>
              <a:t>2- فراديدگاه كاوشگري / تصميم‌گيري؛ </a:t>
            </a:r>
            <a:endParaRPr lang="fa-IR" sz="1900" b="1" dirty="0" smtClean="0">
              <a:solidFill>
                <a:schemeClr val="accent1">
                  <a:shade val="50000"/>
                  <a:satMod val="110000"/>
                </a:schemeClr>
              </a:solidFill>
              <a:effectLst>
                <a:outerShdw blurRad="53975" dist="22860" dir="5400000" algn="tl" rotWithShape="0">
                  <a:srgbClr val="000000">
                    <a:alpha val="55000"/>
                  </a:srgbClr>
                </a:outerShdw>
              </a:effectLst>
            </a:endParaRPr>
          </a:p>
          <a:p>
            <a:r>
              <a:rPr lang="ar-SA" sz="1900" b="1" dirty="0" smtClean="0">
                <a:solidFill>
                  <a:schemeClr val="accent1">
                    <a:shade val="50000"/>
                    <a:satMod val="110000"/>
                  </a:schemeClr>
                </a:solidFill>
                <a:effectLst>
                  <a:outerShdw blurRad="53975" dist="22860" dir="5400000" algn="tl" rotWithShape="0">
                    <a:srgbClr val="000000">
                      <a:alpha val="55000"/>
                    </a:srgbClr>
                  </a:outerShdw>
                </a:effectLst>
              </a:rPr>
              <a:t>3- فراديدگاه تطوّري (دگرگوني شخصي و اجتماعي)</a:t>
            </a:r>
            <a:endParaRPr lang="fa-IR" sz="1900" b="1" dirty="0" smtClean="0">
              <a:solidFill>
                <a:schemeClr val="accent1">
                  <a:shade val="50000"/>
                  <a:satMod val="110000"/>
                </a:schemeClr>
              </a:solidFill>
              <a:effectLst>
                <a:outerShdw blurRad="53975" dist="22860" dir="5400000" algn="tl" rotWithShape="0">
                  <a:srgbClr val="000000">
                    <a:alpha val="55000"/>
                  </a:srgbClr>
                </a:outerShdw>
              </a:effectLst>
            </a:endParaRPr>
          </a:p>
          <a:p>
            <a:pPr algn="r"/>
            <a:endParaRPr lang="fa-IR" b="1" dirty="0" smtClean="0"/>
          </a:p>
          <a:p>
            <a:pPr algn="r" rtl="1"/>
            <a:r>
              <a:rPr lang="fa-IR" sz="1600" b="1" dirty="0" smtClean="0">
                <a:solidFill>
                  <a:schemeClr val="tx1"/>
                </a:solidFill>
                <a:effectLst>
                  <a:outerShdw blurRad="53975" dist="22860" dir="5400000" algn="tl" rotWithShape="0">
                    <a:srgbClr val="000000">
                      <a:alpha val="55000"/>
                    </a:srgbClr>
                  </a:outerShdw>
                </a:effectLst>
                <a:latin typeface="+mj-lt"/>
                <a:ea typeface="+mj-ea"/>
                <a:cs typeface="+mj-cs"/>
              </a:rPr>
              <a:t>چند تلفيق ديدگاهي از نظر شورت</a:t>
            </a:r>
            <a:endParaRPr lang="en-US" sz="1600" b="1" dirty="0" smtClean="0">
              <a:solidFill>
                <a:schemeClr val="tx1"/>
              </a:solidFill>
              <a:effectLst>
                <a:outerShdw blurRad="53975" dist="22860" dir="5400000" algn="tl" rotWithShape="0">
                  <a:srgbClr val="000000">
                    <a:alpha val="55000"/>
                  </a:srgbClr>
                </a:outerShdw>
              </a:effectLst>
              <a:latin typeface="+mj-lt"/>
              <a:ea typeface="+mj-ea"/>
              <a:cs typeface="+mj-cs"/>
            </a:endParaRPr>
          </a:p>
          <a:p>
            <a:pPr algn="r" rtl="1"/>
            <a:r>
              <a:rPr lang="ar-SA" sz="1900" b="1" dirty="0" smtClean="0">
                <a:solidFill>
                  <a:schemeClr val="accent1">
                    <a:shade val="50000"/>
                    <a:satMod val="110000"/>
                  </a:schemeClr>
                </a:solidFill>
                <a:effectLst>
                  <a:outerShdw blurRad="53975" dist="22860" dir="5400000" algn="tl" rotWithShape="0">
                    <a:srgbClr val="000000">
                      <a:alpha val="55000"/>
                    </a:srgbClr>
                  </a:outerShdw>
                </a:effectLst>
              </a:rPr>
              <a:t>1ـ طرح‌هاي مبتني بر تعاملي از كودك‌مداري، جامعه‌مداري و رشته‌هاي علمي</a:t>
            </a:r>
            <a:endParaRPr lang="en-US" sz="1900" b="1" dirty="0" smtClean="0">
              <a:solidFill>
                <a:schemeClr val="accent1">
                  <a:shade val="50000"/>
                  <a:satMod val="110000"/>
                </a:schemeClr>
              </a:solidFill>
              <a:effectLst>
                <a:outerShdw blurRad="53975" dist="22860" dir="5400000" algn="tl" rotWithShape="0">
                  <a:srgbClr val="000000">
                    <a:alpha val="55000"/>
                  </a:srgbClr>
                </a:outerShdw>
              </a:effectLst>
            </a:endParaRPr>
          </a:p>
          <a:p>
            <a:pPr algn="r" rtl="1"/>
            <a:r>
              <a:rPr lang="ar-SA" sz="1900" b="1" dirty="0" smtClean="0">
                <a:solidFill>
                  <a:schemeClr val="accent1">
                    <a:shade val="50000"/>
                    <a:satMod val="110000"/>
                  </a:schemeClr>
                </a:solidFill>
                <a:effectLst>
                  <a:outerShdw blurRad="53975" dist="22860" dir="5400000" algn="tl" rotWithShape="0">
                    <a:srgbClr val="000000">
                      <a:alpha val="55000"/>
                    </a:srgbClr>
                  </a:outerShdw>
                </a:effectLst>
              </a:rPr>
              <a:t>2ـ طرح‌هاي مبتني بر هستة مشترك يا مسألة مشترك</a:t>
            </a:r>
            <a:endParaRPr lang="en-US" sz="1900" b="1" dirty="0" smtClean="0">
              <a:solidFill>
                <a:schemeClr val="accent1">
                  <a:shade val="50000"/>
                  <a:satMod val="110000"/>
                </a:schemeClr>
              </a:solidFill>
              <a:effectLst>
                <a:outerShdw blurRad="53975" dist="22860" dir="5400000" algn="tl" rotWithShape="0">
                  <a:srgbClr val="000000">
                    <a:alpha val="55000"/>
                  </a:srgbClr>
                </a:outerShdw>
              </a:effectLst>
            </a:endParaRPr>
          </a:p>
          <a:p>
            <a:pPr algn="r" rtl="1"/>
            <a:r>
              <a:rPr lang="ar-SA" sz="1900" b="1" dirty="0" smtClean="0">
                <a:solidFill>
                  <a:schemeClr val="accent1">
                    <a:shade val="50000"/>
                    <a:satMod val="110000"/>
                  </a:schemeClr>
                </a:solidFill>
                <a:effectLst>
                  <a:outerShdw blurRad="53975" dist="22860" dir="5400000" algn="tl" rotWithShape="0">
                    <a:srgbClr val="000000">
                      <a:alpha val="55000"/>
                    </a:srgbClr>
                  </a:outerShdw>
                </a:effectLst>
              </a:rPr>
              <a:t>3ـ طرح مبتني بر انديشه عمومي در يادگيري‌ها و پيدا كردن شعور  مشترك </a:t>
            </a:r>
            <a:endParaRPr lang="en-US" sz="1900" b="1" dirty="0" smtClean="0">
              <a:solidFill>
                <a:schemeClr val="accent1">
                  <a:shade val="50000"/>
                  <a:satMod val="110000"/>
                </a:schemeClr>
              </a:solidFill>
              <a:effectLst>
                <a:outerShdw blurRad="53975" dist="22860" dir="5400000" algn="tl" rotWithShape="0">
                  <a:srgbClr val="000000">
                    <a:alpha val="55000"/>
                  </a:srgbClr>
                </a:outerShdw>
              </a:effectLst>
            </a:endParaRPr>
          </a:p>
          <a:p>
            <a:pPr algn="r" rtl="1"/>
            <a:r>
              <a:rPr lang="ar-SA" sz="1900" b="1" dirty="0" smtClean="0">
                <a:solidFill>
                  <a:schemeClr val="accent1">
                    <a:shade val="50000"/>
                    <a:satMod val="110000"/>
                  </a:schemeClr>
                </a:solidFill>
                <a:effectLst>
                  <a:outerShdw blurRad="53975" dist="22860" dir="5400000" algn="tl" rotWithShape="0">
                    <a:srgbClr val="000000">
                      <a:alpha val="55000"/>
                    </a:srgbClr>
                  </a:outerShdw>
                </a:effectLst>
              </a:rPr>
              <a:t>4 ـ الگوي فرايندمداري در طراحي برنامة درسي</a:t>
            </a:r>
            <a:endParaRPr lang="en-US" sz="1900" b="1" dirty="0" smtClean="0">
              <a:solidFill>
                <a:schemeClr val="accent1">
                  <a:shade val="50000"/>
                  <a:satMod val="110000"/>
                </a:schemeClr>
              </a:solidFill>
              <a:effectLst>
                <a:outerShdw blurRad="53975" dist="22860" dir="5400000" algn="tl" rotWithShape="0">
                  <a:srgbClr val="000000">
                    <a:alpha val="55000"/>
                  </a:srgbClr>
                </a:outerShdw>
              </a:effectLst>
            </a:endParaRPr>
          </a:p>
          <a:p>
            <a:pPr algn="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00100" y="785794"/>
            <a:ext cx="7572428" cy="2357454"/>
          </a:xfrm>
        </p:spPr>
        <p:txBody>
          <a:bodyPr>
            <a:normAutofit/>
          </a:bodyPr>
          <a:lstStyle/>
          <a:p>
            <a:pPr rtl="1"/>
            <a:r>
              <a:rPr lang="fa-IR" sz="2000" dirty="0" smtClean="0">
                <a:solidFill>
                  <a:schemeClr val="tx1"/>
                </a:solidFill>
                <a:latin typeface="+mn-lt"/>
                <a:ea typeface="+mn-ea"/>
                <a:cs typeface="+mn-cs"/>
              </a:rPr>
              <a:t>تحولات ديدگاهي در راستاي ايجاد فرصت‌هاي يادگيري سازنده و فرايندمدار</a:t>
            </a:r>
            <a:r>
              <a:rPr lang="en-US" sz="1300" dirty="0" smtClean="0"/>
              <a:t/>
            </a:r>
            <a:br>
              <a:rPr lang="en-US" sz="1300" dirty="0" smtClean="0"/>
            </a:br>
            <a:r>
              <a:rPr lang="en-US" dirty="0" smtClean="0"/>
              <a:t/>
            </a:r>
            <a:br>
              <a:rPr lang="en-US" dirty="0" smtClean="0"/>
            </a:br>
            <a:endParaRPr lang="en-US" dirty="0"/>
          </a:p>
        </p:txBody>
      </p:sp>
      <p:sp>
        <p:nvSpPr>
          <p:cNvPr id="5" name="Subtitle 4"/>
          <p:cNvSpPr>
            <a:spLocks noGrp="1"/>
          </p:cNvSpPr>
          <p:nvPr>
            <p:ph type="subTitle" idx="1"/>
          </p:nvPr>
        </p:nvSpPr>
        <p:spPr>
          <a:xfrm>
            <a:off x="428596" y="3500438"/>
            <a:ext cx="8215370" cy="2928958"/>
          </a:xfrm>
        </p:spPr>
        <p:txBody>
          <a:bodyPr>
            <a:normAutofit/>
          </a:bodyPr>
          <a:lstStyle/>
          <a:p>
            <a:pPr rtl="1"/>
            <a:r>
              <a:rPr lang="fa-IR" sz="1800" b="1" dirty="0" smtClean="0">
                <a:solidFill>
                  <a:schemeClr val="tx1"/>
                </a:solidFill>
                <a:effectLst>
                  <a:outerShdw blurRad="53975" dist="22860" dir="5400000" algn="tl" rotWithShape="0">
                    <a:srgbClr val="000000">
                      <a:alpha val="55000"/>
                    </a:srgbClr>
                  </a:outerShdw>
                </a:effectLst>
              </a:rPr>
              <a:t>طرح‌ها و رهيافت‌ها:</a:t>
            </a:r>
            <a:endParaRPr lang="en-US" sz="1800" b="1" dirty="0" smtClean="0">
              <a:solidFill>
                <a:schemeClr val="tx1"/>
              </a:solidFill>
              <a:effectLst>
                <a:outerShdw blurRad="53975" dist="22860" dir="5400000" algn="tl" rotWithShape="0">
                  <a:srgbClr val="000000">
                    <a:alpha val="55000"/>
                  </a:srgbClr>
                </a:outerShdw>
              </a:effectLst>
            </a:endParaRPr>
          </a:p>
          <a:p>
            <a:pPr algn="just" rtl="1"/>
            <a:r>
              <a:rPr lang="ar-SA" sz="1600" b="1" dirty="0" smtClean="0">
                <a:solidFill>
                  <a:schemeClr val="accent1"/>
                </a:solidFill>
                <a:cs typeface="B Titr" pitchFamily="2" charset="-78"/>
              </a:rPr>
              <a:t>درنظر گرفتن آنچه در حوزه ديدگاههاي برنامه درسي و تلفيق هاي ديدگاهي مختلف مطرح گرديد و همچنين توجهي به  موقعيت‌هاي يادگيري و رويّه‌هاي ايجاد فعاليت‌هاي يادگيري ناشي از اين تلفيق ها در حوزۀ برنامه درسي و آنچه در مورد ارتباط بحث ديدگاه‌هاي برنامه درسي و فرصت هاي يادگيري مطرح شد، مجموعه اينها مي‌تواند بسترساز شناخت فرصت‌هاي يادگيري قابل حصول</a:t>
            </a:r>
            <a:r>
              <a:rPr lang="fa-IR" sz="1600" b="1" dirty="0" smtClean="0">
                <a:solidFill>
                  <a:schemeClr val="accent1"/>
                </a:solidFill>
                <a:cs typeface="B Titr" pitchFamily="2" charset="-78"/>
              </a:rPr>
              <a:t> سازنده و فرايندمدار</a:t>
            </a:r>
            <a:r>
              <a:rPr lang="ar-SA" sz="1600" b="1" dirty="0" smtClean="0">
                <a:solidFill>
                  <a:schemeClr val="accent1"/>
                </a:solidFill>
                <a:cs typeface="B Titr" pitchFamily="2" charset="-78"/>
              </a:rPr>
              <a:t> در تحولات ديدگاهي حوزة برنامه درسي و در اثر كاربرد جهت‌گيري‌هاي نوين براي ما باشد. در تكميل اين</a:t>
            </a:r>
            <a:r>
              <a:rPr lang="fa-IR" sz="1600" b="1" dirty="0" smtClean="0">
                <a:solidFill>
                  <a:schemeClr val="accent1"/>
                </a:solidFill>
                <a:cs typeface="B Titr" pitchFamily="2" charset="-78"/>
              </a:rPr>
              <a:t> مباحث</a:t>
            </a:r>
            <a:r>
              <a:rPr lang="ar-SA" sz="1600" b="1" dirty="0" smtClean="0">
                <a:solidFill>
                  <a:schemeClr val="accent1"/>
                </a:solidFill>
                <a:cs typeface="B Titr" pitchFamily="2" charset="-78"/>
              </a:rPr>
              <a:t>، فرصت‌ها و موقعيت‌هاي يادگيري در چند فراديدگاه شامل: 1 ـ آموزش و پرورش مادام‌العمر و خودراهبري در يادگيري، 2 ـ الگوهاي انسان‌گرايانه و سازنده‌گرايانه و 3 ـ الگوهاي فرآيندمدار </a:t>
            </a:r>
            <a:r>
              <a:rPr lang="fa-IR" sz="1600" b="1" dirty="0" smtClean="0">
                <a:solidFill>
                  <a:schemeClr val="accent1"/>
                </a:solidFill>
                <a:cs typeface="B Titr" pitchFamily="2" charset="-78"/>
              </a:rPr>
              <a:t>كه برگرفته از مطالعات قبلي مي باشند</a:t>
            </a:r>
            <a:r>
              <a:rPr lang="ar-SA" sz="1600" b="1" dirty="0" smtClean="0">
                <a:solidFill>
                  <a:schemeClr val="accent1"/>
                </a:solidFill>
                <a:cs typeface="B Titr" pitchFamily="2" charset="-78"/>
              </a:rPr>
              <a:t> به صورت نمونه مطرح مي‌شوند. به طور مشخص، راه‌هايي كه فراديدگاه‌هاي مذكور و ديگر تلفيق‌هاي همخوان‌ ديدگاهي در خلق فرصت‌هايي براي يادگيري مطرح مي‌كنند و مورد استفاده قرار مي‌دهند مي‌تواند راهنمايي براي طراحي و تدوين برنامه درسي براي تصميم‌سازان  و دست‌اندركاران مرتبط با برنامه‌ريزي درسي باشد. </a:t>
            </a:r>
            <a:endParaRPr lang="en-US" sz="1600" dirty="0" smtClean="0">
              <a:solidFill>
                <a:schemeClr val="accent1"/>
              </a:solidFill>
              <a:cs typeface="B Titr" pitchFamily="2" charset="-78"/>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22376" y="500042"/>
            <a:ext cx="7772400" cy="2643206"/>
          </a:xfrm>
        </p:spPr>
        <p:txBody>
          <a:bodyPr>
            <a:normAutofit/>
          </a:bodyPr>
          <a:lstStyle/>
          <a:p>
            <a:pPr rtl="1"/>
            <a:r>
              <a:rPr lang="fa-IR" sz="2000" dirty="0" smtClean="0">
                <a:solidFill>
                  <a:schemeClr val="tx1"/>
                </a:solidFill>
                <a:latin typeface="+mn-lt"/>
                <a:ea typeface="+mn-ea"/>
                <a:cs typeface="+mn-cs"/>
              </a:rPr>
              <a:t>1 ـ فرصت‌هاي يادگيري در آموزش و پرورش مادام‌العمر و خودراهبري در يادگيري</a:t>
            </a:r>
            <a:br>
              <a:rPr lang="fa-IR" sz="2000" dirty="0" smtClean="0">
                <a:solidFill>
                  <a:schemeClr val="tx1"/>
                </a:solidFill>
                <a:latin typeface="+mn-lt"/>
                <a:ea typeface="+mn-ea"/>
                <a:cs typeface="+mn-cs"/>
              </a:rPr>
            </a:br>
            <a:r>
              <a:rPr lang="en-US" sz="2000" dirty="0" smtClean="0"/>
              <a:t/>
            </a:r>
            <a:br>
              <a:rPr lang="en-US" sz="2000" dirty="0" smtClean="0"/>
            </a:br>
            <a:r>
              <a:rPr lang="en-US" sz="1800" dirty="0" smtClean="0">
                <a:solidFill>
                  <a:schemeClr val="accent1"/>
                </a:solidFill>
                <a:effectLst/>
                <a:latin typeface="+mn-lt"/>
                <a:ea typeface="+mn-ea"/>
                <a:cs typeface="B Titr" pitchFamily="2" charset="-78"/>
              </a:rPr>
              <a:t/>
            </a:r>
            <a:br>
              <a:rPr lang="en-US" sz="1800" dirty="0" smtClean="0">
                <a:solidFill>
                  <a:schemeClr val="accent1"/>
                </a:solidFill>
                <a:effectLst/>
                <a:latin typeface="+mn-lt"/>
                <a:ea typeface="+mn-ea"/>
                <a:cs typeface="B Titr" pitchFamily="2" charset="-78"/>
              </a:rPr>
            </a:br>
            <a:endParaRPr lang="en-US" sz="1800" dirty="0" smtClean="0">
              <a:solidFill>
                <a:schemeClr val="accent1"/>
              </a:solidFill>
              <a:effectLst/>
              <a:latin typeface="+mn-lt"/>
              <a:ea typeface="+mn-ea"/>
              <a:cs typeface="B Titr" pitchFamily="2" charset="-78"/>
            </a:endParaRPr>
          </a:p>
        </p:txBody>
      </p:sp>
      <p:sp>
        <p:nvSpPr>
          <p:cNvPr id="5" name="Subtitle 4"/>
          <p:cNvSpPr>
            <a:spLocks noGrp="1"/>
          </p:cNvSpPr>
          <p:nvPr>
            <p:ph type="subTitle" idx="1"/>
          </p:nvPr>
        </p:nvSpPr>
        <p:spPr>
          <a:xfrm>
            <a:off x="722376" y="3714752"/>
            <a:ext cx="7772400" cy="2286016"/>
          </a:xfrm>
        </p:spPr>
        <p:txBody>
          <a:bodyPr>
            <a:normAutofit lnSpcReduction="10000"/>
          </a:bodyPr>
          <a:lstStyle/>
          <a:p>
            <a:pPr algn="just" rtl="1">
              <a:buFont typeface="Wingdings" pitchFamily="2" charset="2"/>
              <a:buChar char="§"/>
            </a:pPr>
            <a:r>
              <a:rPr lang="ar-SA" sz="1700" b="1" dirty="0" smtClean="0">
                <a:solidFill>
                  <a:schemeClr val="accent1"/>
                </a:solidFill>
                <a:cs typeface="B Titr" pitchFamily="2" charset="-78"/>
              </a:rPr>
              <a:t>در اين فراديدگاه، تمركز بر ايجاد زمينه يادگيري مادام‌العمر و خود راهبر شدن و خود ارزشياب شدن فرد و ارتقاء يادگيريها در طول عمر انساني است. هشت اصل راهنما وجود دارند كه در تنظيم فعاليت‌هاي يادگيري و ارائه فرصت‌هاي يادگيري از اهميت برخوردارند. </a:t>
            </a:r>
            <a:endParaRPr lang="en-US" sz="1700" b="1" dirty="0" smtClean="0">
              <a:solidFill>
                <a:schemeClr val="accent1"/>
              </a:solidFill>
              <a:cs typeface="B Titr" pitchFamily="2" charset="-78"/>
            </a:endParaRPr>
          </a:p>
          <a:p>
            <a:pPr algn="just" rtl="1">
              <a:buFont typeface="Wingdings" pitchFamily="2" charset="2"/>
              <a:buChar char="§"/>
            </a:pPr>
            <a:r>
              <a:rPr lang="ar-SA" sz="1700" b="1" dirty="0" smtClean="0">
                <a:solidFill>
                  <a:schemeClr val="accent1"/>
                </a:solidFill>
                <a:cs typeface="B Titr" pitchFamily="2" charset="-78"/>
              </a:rPr>
              <a:t>ديدگاه‌هاي تشكيل دهندة آموزش و پرورش مادام‌العمر و خودراهبري در يادگيري، عمدتاً تلفيق همخواني از ديدگاه‌هاي توسعه فرآيندشناختي، رشد اجتماعي، تحقق خود و شكوفايي انساني، از مجموعة ديدگاههاي مطرح در پله‌هاي سوّم تا پنجم طيف صعودي ديدگاهها با تأكيد بر فرآيندمداري هستند كه در نمودار طيف صعودي ديدگاه‌هاي برنامه درسي قابل مشاهده مي‌باشند. </a:t>
            </a:r>
            <a:endParaRPr lang="en-US" sz="1700" b="1" dirty="0" smtClean="0">
              <a:solidFill>
                <a:schemeClr val="accent1"/>
              </a:solidFill>
              <a:cs typeface="B Titr" pitchFamily="2" charset="-78"/>
            </a:endParaRPr>
          </a:p>
          <a:p>
            <a:pPr algn="just" rtl="1">
              <a:buFont typeface="Wingdings" pitchFamily="2" charset="2"/>
              <a:buChar char="§"/>
            </a:pPr>
            <a:r>
              <a:rPr lang="ar-SA" sz="1700" b="1" dirty="0" smtClean="0">
                <a:solidFill>
                  <a:schemeClr val="accent1"/>
                </a:solidFill>
                <a:cs typeface="B Titr" pitchFamily="2" charset="-78"/>
              </a:rPr>
              <a:t>جدول </a:t>
            </a:r>
            <a:r>
              <a:rPr lang="fa-IR" sz="1700" b="1" dirty="0" smtClean="0">
                <a:solidFill>
                  <a:schemeClr val="accent1"/>
                </a:solidFill>
                <a:cs typeface="B Titr" pitchFamily="2" charset="-78"/>
              </a:rPr>
              <a:t>صفحه بعدي </a:t>
            </a:r>
            <a:r>
              <a:rPr lang="ar-SA" sz="1700" b="1" dirty="0" smtClean="0">
                <a:solidFill>
                  <a:schemeClr val="accent1"/>
                </a:solidFill>
                <a:cs typeface="B Titr" pitchFamily="2" charset="-78"/>
              </a:rPr>
              <a:t>موقعيت‌ها و فرصت‌هاي يادگيري در تعليم و تربيت مادام‌العمر</a:t>
            </a:r>
            <a:r>
              <a:rPr lang="fa-IR" sz="1700" b="1" dirty="0" smtClean="0">
                <a:solidFill>
                  <a:schemeClr val="accent1"/>
                </a:solidFill>
                <a:cs typeface="B Titr" pitchFamily="2" charset="-78"/>
              </a:rPr>
              <a:t> را با توجه به اين اصول راهنما نشان مي دهد.</a:t>
            </a:r>
            <a:endParaRPr lang="en-US" sz="1700" b="1" dirty="0" smtClean="0">
              <a:solidFill>
                <a:schemeClr val="accent1"/>
              </a:solidFill>
              <a:cs typeface="B Titr" pitchFamily="2" charset="-78"/>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14348" y="476250"/>
          <a:ext cx="7858180" cy="5644163"/>
        </p:xfrm>
        <a:graphic>
          <a:graphicData uri="http://schemas.openxmlformats.org/drawingml/2006/table">
            <a:tbl>
              <a:tblPr/>
              <a:tblGrid>
                <a:gridCol w="6080416"/>
                <a:gridCol w="1777764"/>
              </a:tblGrid>
              <a:tr h="386363">
                <a:tc>
                  <a:txBody>
                    <a:bodyPr/>
                    <a:lstStyle/>
                    <a:p>
                      <a:pPr algn="ctr" rtl="1">
                        <a:lnSpc>
                          <a:spcPts val="1500"/>
                        </a:lnSpc>
                        <a:spcAft>
                          <a:spcPts val="1000"/>
                        </a:spcAft>
                      </a:pPr>
                      <a:r>
                        <a:rPr lang="ar-SA" sz="1200" b="1" dirty="0">
                          <a:solidFill>
                            <a:schemeClr val="tx1"/>
                          </a:solidFill>
                          <a:latin typeface="Calibri"/>
                          <a:ea typeface="Calibri"/>
                          <a:cs typeface="B Titr" pitchFamily="2" charset="-78"/>
                        </a:rPr>
                        <a:t>شرايط و مشخصات فرصت‌هاي يادگيري</a:t>
                      </a:r>
                      <a:endParaRPr lang="en-US" sz="1200" dirty="0">
                        <a:solidFill>
                          <a:schemeClr val="tx1"/>
                        </a:solidFill>
                        <a:latin typeface="Calibri"/>
                        <a:ea typeface="Calibri"/>
                        <a:cs typeface="B Titr" pitchFamily="2" charset="-78"/>
                      </a:endParaRPr>
                    </a:p>
                  </a:txBody>
                  <a:tcPr marL="45653" marR="4565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justLow" rtl="1">
                        <a:lnSpc>
                          <a:spcPts val="1500"/>
                        </a:lnSpc>
                        <a:spcAft>
                          <a:spcPts val="1000"/>
                        </a:spcAft>
                      </a:pPr>
                      <a:r>
                        <a:rPr lang="ar-SA" sz="1200" b="1" spc="-40" dirty="0">
                          <a:solidFill>
                            <a:schemeClr val="tx1"/>
                          </a:solidFill>
                          <a:latin typeface="Calibri"/>
                          <a:ea typeface="Calibri"/>
                          <a:cs typeface="B Titr" pitchFamily="2" charset="-78"/>
                        </a:rPr>
                        <a:t>اصول راهنماي </a:t>
                      </a:r>
                      <a:r>
                        <a:rPr lang="ar-SA" sz="1200" b="1" spc="-40" dirty="0" smtClean="0">
                          <a:solidFill>
                            <a:schemeClr val="tx1"/>
                          </a:solidFill>
                          <a:latin typeface="Calibri"/>
                          <a:ea typeface="Calibri"/>
                          <a:cs typeface="B Titr" pitchFamily="2" charset="-78"/>
                        </a:rPr>
                        <a:t>مرتبط</a:t>
                      </a:r>
                      <a:r>
                        <a:rPr lang="fa-IR" sz="1200" b="1" spc="-40" dirty="0" smtClean="0">
                          <a:solidFill>
                            <a:schemeClr val="tx1"/>
                          </a:solidFill>
                          <a:latin typeface="Calibri"/>
                          <a:ea typeface="Calibri"/>
                          <a:cs typeface="B Titr" pitchFamily="2" charset="-78"/>
                        </a:rPr>
                        <a:t> با اين فراديدگاه</a:t>
                      </a:r>
                      <a:endParaRPr lang="en-US" sz="1200" dirty="0">
                        <a:solidFill>
                          <a:schemeClr val="tx1"/>
                        </a:solidFill>
                        <a:latin typeface="Calibri"/>
                        <a:ea typeface="Calibri"/>
                        <a:cs typeface="B Titr" pitchFamily="2" charset="-78"/>
                      </a:endParaRPr>
                    </a:p>
                  </a:txBody>
                  <a:tcPr marL="45653" marR="4565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380445">
                <a:tc>
                  <a:txBody>
                    <a:bodyPr/>
                    <a:lstStyle/>
                    <a:p>
                      <a:pPr algn="justLow" rtl="1">
                        <a:lnSpc>
                          <a:spcPts val="1500"/>
                        </a:lnSpc>
                        <a:spcAft>
                          <a:spcPts val="0"/>
                        </a:spcAft>
                      </a:pPr>
                      <a:r>
                        <a:rPr kumimoji="0" lang="ar-SA" sz="1000" b="1" kern="1200" dirty="0">
                          <a:solidFill>
                            <a:schemeClr val="accent2"/>
                          </a:solidFill>
                          <a:latin typeface="Calibri"/>
                          <a:ea typeface="Calibri"/>
                          <a:cs typeface="B Titr" pitchFamily="2" charset="-78"/>
                        </a:rPr>
                        <a:t>- تأكيد بر يادگيري‌هاي بين فردي در خارج از موقعيت مدرسه و مؤسسه و مراكز يادگيري بيروني</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ايجاد زمينه براي حركت خودجوش دانش‌آموز به دنبال كشف و حل مسائل.</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دور شدن از كتاب محوري و صرفاً تدريس كتاب درسي.</a:t>
                      </a:r>
                      <a:endParaRPr kumimoji="0" lang="en-US" sz="1000" b="1" kern="1200" dirty="0">
                        <a:solidFill>
                          <a:schemeClr val="accent2"/>
                        </a:solidFill>
                        <a:latin typeface="Calibri"/>
                        <a:ea typeface="Calibri"/>
                        <a:cs typeface="B Titr" pitchFamily="2" charset="-78"/>
                      </a:endParaRPr>
                    </a:p>
                  </a:txBody>
                  <a:tcPr marL="45653" marR="4565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ts val="1500"/>
                        </a:lnSpc>
                        <a:spcAft>
                          <a:spcPts val="0"/>
                        </a:spcAft>
                      </a:pPr>
                      <a:r>
                        <a:rPr kumimoji="0" lang="ar-SA" sz="1000" b="1" kern="1200" dirty="0">
                          <a:solidFill>
                            <a:schemeClr val="accent2"/>
                          </a:solidFill>
                          <a:latin typeface="Calibri"/>
                          <a:ea typeface="Calibri"/>
                          <a:cs typeface="B Titr" pitchFamily="2" charset="-78"/>
                        </a:rPr>
                        <a:t>اصل اول‌ ـ انعطاف در موقعيت يادگيري</a:t>
                      </a:r>
                      <a:endParaRPr kumimoji="0" lang="en-US" sz="1000" b="1" kern="1200" dirty="0">
                        <a:solidFill>
                          <a:schemeClr val="accent2"/>
                        </a:solidFill>
                        <a:latin typeface="Calibri"/>
                        <a:ea typeface="Calibri"/>
                        <a:cs typeface="B Titr" pitchFamily="2" charset="-78"/>
                      </a:endParaRPr>
                    </a:p>
                  </a:txBody>
                  <a:tcPr marL="45653" marR="456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260">
                <a:tc>
                  <a:txBody>
                    <a:bodyPr/>
                    <a:lstStyle/>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وجود آزادي قابل توجه در انتخاب درس، محتوا و روش يادگيري </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امكان بكارگيري منابع گوناگون يادگيري مثل رسانه‌هاي شنيداري ـ ديداري </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تشويق به تجربه كردن و تجديد تجربه در موقعيت‌هاي يادگيري</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وجود فرصت‌هاي لازم براي تجربه‌هاي جديد </a:t>
                      </a:r>
                      <a:endParaRPr kumimoji="0" lang="en-US" sz="1000" b="1" kern="1200" dirty="0">
                        <a:solidFill>
                          <a:schemeClr val="accent2"/>
                        </a:solidFill>
                        <a:latin typeface="Calibri"/>
                        <a:ea typeface="Calibri"/>
                        <a:cs typeface="B Titr" pitchFamily="2" charset="-78"/>
                      </a:endParaRPr>
                    </a:p>
                  </a:txBody>
                  <a:tcPr marL="45653" marR="456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ts val="1500"/>
                        </a:lnSpc>
                        <a:spcAft>
                          <a:spcPts val="0"/>
                        </a:spcAft>
                      </a:pPr>
                      <a:r>
                        <a:rPr kumimoji="0" lang="ar-SA" sz="1000" b="1" kern="1200" dirty="0">
                          <a:solidFill>
                            <a:schemeClr val="accent2"/>
                          </a:solidFill>
                          <a:latin typeface="Calibri"/>
                          <a:ea typeface="Calibri"/>
                          <a:cs typeface="B Titr" pitchFamily="2" charset="-78"/>
                        </a:rPr>
                        <a:t>اصل دوم ـ تشويق شدن به انتخاب در يادگيري‌ها</a:t>
                      </a:r>
                      <a:endParaRPr kumimoji="0" lang="en-US" sz="1000" b="1" kern="1200" dirty="0">
                        <a:solidFill>
                          <a:schemeClr val="accent2"/>
                        </a:solidFill>
                        <a:latin typeface="Calibri"/>
                        <a:ea typeface="Calibri"/>
                        <a:cs typeface="B Titr" pitchFamily="2" charset="-78"/>
                      </a:endParaRPr>
                    </a:p>
                  </a:txBody>
                  <a:tcPr marL="45653" marR="456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075">
                <a:tc>
                  <a:txBody>
                    <a:bodyPr/>
                    <a:lstStyle/>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تأكيد بر تهيه نقشه‌اي براي يادگيري و به پايان بردن آن زيرنظر مدرس و راهنما</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تأكيد بر نقش معلم در فرآيند ياددهي ـ يادگيري به عنوان تسهيل كننده يادگيري و راهنمايي دانش‌آموز</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تأكيد بر تهيه مقاله، خلاصه‌نويسي و كتاب‌شناسي تفسيري</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تأكيد بر روش‌هايي مثل كار گروهي، كار در سمينار، تدريس در گروه‌هاي كوچك و مركز منابع يادگيري </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توجه به آزمايش كردن و دريافت راه‌هاي درك و حل مسائل </a:t>
                      </a:r>
                      <a:endParaRPr kumimoji="0" lang="en-US" sz="1000" b="1" kern="1200" dirty="0">
                        <a:solidFill>
                          <a:schemeClr val="accent2"/>
                        </a:solidFill>
                        <a:latin typeface="Calibri"/>
                        <a:ea typeface="Calibri"/>
                        <a:cs typeface="B Titr" pitchFamily="2" charset="-78"/>
                      </a:endParaRPr>
                    </a:p>
                  </a:txBody>
                  <a:tcPr marL="45653" marR="456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ts val="1500"/>
                        </a:lnSpc>
                        <a:spcAft>
                          <a:spcPts val="0"/>
                        </a:spcAft>
                      </a:pPr>
                      <a:r>
                        <a:rPr kumimoji="0" lang="ar-SA" sz="1000" b="1" kern="1200" dirty="0">
                          <a:solidFill>
                            <a:schemeClr val="accent2"/>
                          </a:solidFill>
                          <a:latin typeface="Calibri"/>
                          <a:ea typeface="Calibri"/>
                          <a:cs typeface="B Titr" pitchFamily="2" charset="-78"/>
                        </a:rPr>
                        <a:t>اصل سوم ـ ياددهي (تدريس) به عنوان فعاليتي تسهيل كننده</a:t>
                      </a:r>
                      <a:endParaRPr kumimoji="0" lang="en-US" sz="1000" b="1" kern="1200" dirty="0">
                        <a:solidFill>
                          <a:schemeClr val="accent2"/>
                        </a:solidFill>
                        <a:latin typeface="Calibri"/>
                        <a:ea typeface="Calibri"/>
                        <a:cs typeface="B Titr" pitchFamily="2" charset="-78"/>
                      </a:endParaRPr>
                    </a:p>
                  </a:txBody>
                  <a:tcPr marL="45653" marR="456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0445">
                <a:tc>
                  <a:txBody>
                    <a:bodyPr/>
                    <a:lstStyle/>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استفاده از ابزارها و آزمون‌هاي خود اندازه‌گيري توسط دانش‌آموزان</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وجود موقعيت‌هاي مناسبي براي تحليل نقادانه دانش‌آموز از يادگيري‌هاي خود</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تأكيد بر خود ارزشيابي دانش‌آموزان </a:t>
                      </a:r>
                      <a:endParaRPr kumimoji="0" lang="en-US" sz="1000" b="1" kern="1200" dirty="0">
                        <a:solidFill>
                          <a:schemeClr val="accent2"/>
                        </a:solidFill>
                        <a:latin typeface="Calibri"/>
                        <a:ea typeface="Calibri"/>
                        <a:cs typeface="B Titr" pitchFamily="2" charset="-78"/>
                      </a:endParaRPr>
                    </a:p>
                  </a:txBody>
                  <a:tcPr marL="45653" marR="456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ts val="1500"/>
                        </a:lnSpc>
                        <a:spcAft>
                          <a:spcPts val="0"/>
                        </a:spcAft>
                      </a:pPr>
                      <a:r>
                        <a:rPr kumimoji="0" lang="ar-SA" sz="1000" b="1" kern="1200" dirty="0">
                          <a:solidFill>
                            <a:schemeClr val="accent2"/>
                          </a:solidFill>
                          <a:latin typeface="Calibri"/>
                          <a:ea typeface="Calibri"/>
                          <a:cs typeface="B Titr" pitchFamily="2" charset="-78"/>
                        </a:rPr>
                        <a:t>اصل چهارم ـ يادگيرندگان به عنوان مسئولين ارزشيابي از خود</a:t>
                      </a:r>
                      <a:endParaRPr kumimoji="0" lang="en-US" sz="1000" b="1" kern="1200" dirty="0">
                        <a:solidFill>
                          <a:schemeClr val="accent2"/>
                        </a:solidFill>
                        <a:latin typeface="Calibri"/>
                        <a:ea typeface="Calibri"/>
                        <a:cs typeface="B Titr" pitchFamily="2" charset="-78"/>
                      </a:endParaRPr>
                    </a:p>
                  </a:txBody>
                  <a:tcPr marL="45653" marR="456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0445">
                <a:tc>
                  <a:txBody>
                    <a:bodyPr/>
                    <a:lstStyle/>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تأكيد بر دسترسي راحت دانش‌آموزان يا دانشجويان به معلم</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تأكيد بر فرصت اظهارنظر و پرسش و پاسخ</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وجود جوّ تشويق كننده و خود را شايسته و موثر ديدن</a:t>
                      </a:r>
                      <a:endParaRPr kumimoji="0" lang="en-US" sz="1000" b="1" kern="1200" dirty="0">
                        <a:solidFill>
                          <a:schemeClr val="accent2"/>
                        </a:solidFill>
                        <a:latin typeface="Calibri"/>
                        <a:ea typeface="Calibri"/>
                        <a:cs typeface="B Titr" pitchFamily="2" charset="-78"/>
                      </a:endParaRPr>
                    </a:p>
                  </a:txBody>
                  <a:tcPr marL="45653" marR="456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ts val="1500"/>
                        </a:lnSpc>
                        <a:spcAft>
                          <a:spcPts val="0"/>
                        </a:spcAft>
                      </a:pPr>
                      <a:r>
                        <a:rPr kumimoji="0" lang="ar-SA" sz="1000" b="1" kern="1200" dirty="0">
                          <a:solidFill>
                            <a:schemeClr val="accent2"/>
                          </a:solidFill>
                          <a:latin typeface="Calibri"/>
                          <a:ea typeface="Calibri"/>
                          <a:cs typeface="B Titr" pitchFamily="2" charset="-78"/>
                        </a:rPr>
                        <a:t>اصل پنجم ـ وجود روابط مردمي در موقعيت‌هاي يادگيري</a:t>
                      </a:r>
                      <a:endParaRPr kumimoji="0" lang="en-US" sz="1000" b="1" kern="1200" dirty="0">
                        <a:solidFill>
                          <a:schemeClr val="accent2"/>
                        </a:solidFill>
                        <a:latin typeface="Calibri"/>
                        <a:ea typeface="Calibri"/>
                        <a:cs typeface="B Titr" pitchFamily="2" charset="-78"/>
                      </a:endParaRPr>
                    </a:p>
                  </a:txBody>
                  <a:tcPr marL="45653" marR="456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260">
                <a:tc>
                  <a:txBody>
                    <a:bodyPr/>
                    <a:lstStyle/>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تشويق دانش‌آموزان به انجام  آزمايش‌ها، بررسي‌ها و پروژه‌ها به نظر خود.</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تأكيد بر بحث و تبادل نظر دانش‌آموزان پيرامون مطالعات و يافته‌هايشان.</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تأكيد بر مطالعه مستقل و شخصي در طول دوره </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تأكيد بر فردي شدن برنامه آموزشي و يادگيري با توجه به انگيزش دروني افراد</a:t>
                      </a:r>
                      <a:endParaRPr kumimoji="0" lang="en-US" sz="1000" b="1" kern="1200" dirty="0">
                        <a:solidFill>
                          <a:schemeClr val="accent2"/>
                        </a:solidFill>
                        <a:latin typeface="Calibri"/>
                        <a:ea typeface="Calibri"/>
                        <a:cs typeface="B Titr" pitchFamily="2" charset="-78"/>
                      </a:endParaRPr>
                    </a:p>
                  </a:txBody>
                  <a:tcPr marL="45653" marR="456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ts val="1500"/>
                        </a:lnSpc>
                        <a:spcAft>
                          <a:spcPts val="0"/>
                        </a:spcAft>
                      </a:pPr>
                      <a:r>
                        <a:rPr kumimoji="0" lang="ar-SA" sz="1000" b="1" kern="1200" dirty="0">
                          <a:solidFill>
                            <a:schemeClr val="accent2"/>
                          </a:solidFill>
                          <a:latin typeface="Calibri"/>
                          <a:ea typeface="Calibri"/>
                          <a:cs typeface="B Titr" pitchFamily="2" charset="-78"/>
                        </a:rPr>
                        <a:t>اصل ششم ـ تكيه كردن بر انگيزش دروني</a:t>
                      </a:r>
                      <a:endParaRPr kumimoji="0" lang="en-US" sz="1000" b="1" kern="1200" dirty="0">
                        <a:solidFill>
                          <a:schemeClr val="accent2"/>
                        </a:solidFill>
                        <a:latin typeface="Calibri"/>
                        <a:ea typeface="Calibri"/>
                        <a:cs typeface="B Titr" pitchFamily="2" charset="-78"/>
                      </a:endParaRPr>
                    </a:p>
                  </a:txBody>
                  <a:tcPr marL="45653" marR="456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075">
                <a:tc>
                  <a:txBody>
                    <a:bodyPr/>
                    <a:lstStyle/>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تشويق  دانش‌آموزان به پاسخ دادن سؤالات خود يا همشاگردي‌ها</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وجود فرصت‌هاي تجربي براي روبرو شدن دانش‌آموز با مسائل گسترده و آشكاركننده در محيط آموزشي</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تأكيد بر خلاقيت‌ها و نوآوري‌هاي دانش‌آموزان و در اختيار قرار گرفتن فرصت‌هاي لازم براي انتخاب راهي خلاق.</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وجود پروژه‌هاي نوظهور آموزشي از طريق فيلم‌ها و گزارش‌ها براي دانش‌آموزان.</a:t>
                      </a:r>
                      <a:endParaRPr kumimoji="0" lang="en-US" sz="1000" b="1" kern="1200" dirty="0">
                        <a:solidFill>
                          <a:schemeClr val="accent2"/>
                        </a:solidFill>
                        <a:latin typeface="Calibri"/>
                        <a:ea typeface="Calibri"/>
                        <a:cs typeface="B Titr" pitchFamily="2" charset="-78"/>
                      </a:endParaRPr>
                    </a:p>
                  </a:txBody>
                  <a:tcPr marL="45653" marR="456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ts val="1500"/>
                        </a:lnSpc>
                        <a:spcAft>
                          <a:spcPts val="0"/>
                        </a:spcAft>
                      </a:pPr>
                      <a:r>
                        <a:rPr kumimoji="0" lang="ar-SA" sz="1000" b="1" kern="1200" dirty="0">
                          <a:solidFill>
                            <a:schemeClr val="accent2"/>
                          </a:solidFill>
                          <a:latin typeface="Calibri"/>
                          <a:ea typeface="Calibri"/>
                          <a:cs typeface="B Titr" pitchFamily="2" charset="-78"/>
                        </a:rPr>
                        <a:t>اصل هفتم ـ تأكيد بر اهداف آموزشي آشكار كننده</a:t>
                      </a:r>
                      <a:endParaRPr kumimoji="0" lang="en-US" sz="1000" b="1" kern="1200" dirty="0">
                        <a:solidFill>
                          <a:schemeClr val="accent2"/>
                        </a:solidFill>
                        <a:latin typeface="Calibri"/>
                        <a:ea typeface="Calibri"/>
                        <a:cs typeface="B Titr" pitchFamily="2" charset="-78"/>
                      </a:endParaRPr>
                    </a:p>
                  </a:txBody>
                  <a:tcPr marL="45653" marR="456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630">
                <a:tc>
                  <a:txBody>
                    <a:bodyPr/>
                    <a:lstStyle/>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تشويق يادگيري‌هاي خارج از محيط رسمي آموزشي </a:t>
                      </a:r>
                      <a:endParaRPr kumimoji="0" lang="en-US" sz="1000" b="1" kern="1200" dirty="0">
                        <a:solidFill>
                          <a:schemeClr val="accent2"/>
                        </a:solidFill>
                        <a:latin typeface="Calibri"/>
                        <a:ea typeface="Calibri"/>
                        <a:cs typeface="B Titr" pitchFamily="2" charset="-78"/>
                      </a:endParaRPr>
                    </a:p>
                    <a:p>
                      <a:pPr algn="justLow" rtl="1">
                        <a:lnSpc>
                          <a:spcPts val="1500"/>
                        </a:lnSpc>
                        <a:spcAft>
                          <a:spcPts val="0"/>
                        </a:spcAft>
                      </a:pPr>
                      <a:r>
                        <a:rPr kumimoji="0" lang="ar-SA" sz="1000" b="1" kern="1200" dirty="0">
                          <a:solidFill>
                            <a:schemeClr val="accent2"/>
                          </a:solidFill>
                          <a:latin typeface="Calibri"/>
                          <a:ea typeface="Calibri"/>
                          <a:cs typeface="B Titr" pitchFamily="2" charset="-78"/>
                        </a:rPr>
                        <a:t>ـ استفاده از منابع جامعه محلي براي يادگيري </a:t>
                      </a:r>
                      <a:endParaRPr kumimoji="0" lang="en-US" sz="1000" b="1" kern="1200" dirty="0">
                        <a:solidFill>
                          <a:schemeClr val="accent2"/>
                        </a:solidFill>
                        <a:latin typeface="Calibri"/>
                        <a:ea typeface="Calibri"/>
                        <a:cs typeface="B Titr" pitchFamily="2" charset="-78"/>
                      </a:endParaRPr>
                    </a:p>
                  </a:txBody>
                  <a:tcPr marL="45653" marR="456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Low" rtl="1">
                        <a:lnSpc>
                          <a:spcPts val="1500"/>
                        </a:lnSpc>
                        <a:spcAft>
                          <a:spcPts val="0"/>
                        </a:spcAft>
                      </a:pPr>
                      <a:r>
                        <a:rPr kumimoji="0" lang="ar-SA" sz="1000" b="1" kern="1200" dirty="0">
                          <a:solidFill>
                            <a:schemeClr val="accent2"/>
                          </a:solidFill>
                          <a:latin typeface="Calibri"/>
                          <a:ea typeface="Calibri"/>
                          <a:cs typeface="B Titr" pitchFamily="2" charset="-78"/>
                        </a:rPr>
                        <a:t>اصل هشتم ـ يكي شدن با يادگيري‌هاي خارج از مؤسسه</a:t>
                      </a:r>
                      <a:endParaRPr kumimoji="0" lang="en-US" sz="1000" b="1" kern="1200" dirty="0">
                        <a:solidFill>
                          <a:schemeClr val="accent2"/>
                        </a:solidFill>
                        <a:latin typeface="Calibri"/>
                        <a:ea typeface="Calibri"/>
                        <a:cs typeface="B Titr" pitchFamily="2" charset="-78"/>
                      </a:endParaRPr>
                    </a:p>
                  </a:txBody>
                  <a:tcPr marL="45653" marR="456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000108"/>
            <a:ext cx="7772400" cy="1285884"/>
          </a:xfrm>
        </p:spPr>
        <p:txBody>
          <a:bodyPr>
            <a:normAutofit/>
          </a:bodyPr>
          <a:lstStyle/>
          <a:p>
            <a:r>
              <a:rPr lang="fa-IR" sz="2000" dirty="0" smtClean="0">
                <a:solidFill>
                  <a:schemeClr val="tx1"/>
                </a:solidFill>
                <a:latin typeface="+mn-lt"/>
                <a:ea typeface="+mn-ea"/>
                <a:cs typeface="+mn-cs"/>
              </a:rPr>
              <a:t>2ـ فرصت‌هاي يادگيري در الگوهاي فرآيندمدار</a:t>
            </a:r>
            <a:r>
              <a:rPr lang="en-US" sz="2000" dirty="0" smtClean="0"/>
              <a:t/>
            </a:r>
            <a:br>
              <a:rPr lang="en-US" sz="2000" dirty="0" smtClean="0"/>
            </a:br>
            <a:endParaRPr lang="en-US" sz="2000" dirty="0" smtClean="0">
              <a:solidFill>
                <a:schemeClr val="tx1"/>
              </a:solidFill>
              <a:latin typeface="+mn-lt"/>
              <a:ea typeface="+mn-ea"/>
              <a:cs typeface="+mn-cs"/>
            </a:endParaRPr>
          </a:p>
        </p:txBody>
      </p:sp>
      <p:sp>
        <p:nvSpPr>
          <p:cNvPr id="3" name="Subtitle 2"/>
          <p:cNvSpPr>
            <a:spLocks noGrp="1"/>
          </p:cNvSpPr>
          <p:nvPr>
            <p:ph type="subTitle" idx="1"/>
          </p:nvPr>
        </p:nvSpPr>
        <p:spPr>
          <a:xfrm>
            <a:off x="722376" y="3643314"/>
            <a:ext cx="7772400" cy="2714644"/>
          </a:xfrm>
        </p:spPr>
        <p:txBody>
          <a:bodyPr>
            <a:normAutofit fontScale="92500" lnSpcReduction="20000"/>
          </a:bodyPr>
          <a:lstStyle/>
          <a:p>
            <a:pPr algn="just" rtl="1">
              <a:buFont typeface="Wingdings" pitchFamily="2" charset="2"/>
              <a:buChar char="§"/>
            </a:pPr>
            <a:r>
              <a:rPr lang="ar-SA" b="1" dirty="0" smtClean="0">
                <a:solidFill>
                  <a:schemeClr val="accent1"/>
                </a:solidFill>
                <a:cs typeface="B Titr" pitchFamily="2" charset="-78"/>
              </a:rPr>
              <a:t>در الگوي فرايندمداري كه نمونه‌اي از آن در آموزش و پرورش مادام‌العمر و خود راهبري نيز مطرح گرديد، از طريق تلفيق ديدگاه‌هايي چون توسعه فرايند شناختي، رشد اجتماعي (كاركرد اجتماعي) و تحقق‌ خود و شكوفايي انساني، جهت‌گيري برنامه درسي را به سمت ايجاد فرصت‌هاي يادگيري براي تسلط بر مهارت‌هاي فرآيندي، مي‌توان سوق داد. </a:t>
            </a:r>
            <a:endParaRPr lang="en-US" b="1" dirty="0" smtClean="0">
              <a:solidFill>
                <a:schemeClr val="accent1"/>
              </a:solidFill>
              <a:cs typeface="B Titr" pitchFamily="2" charset="-78"/>
            </a:endParaRPr>
          </a:p>
          <a:p>
            <a:pPr algn="just" rtl="1">
              <a:buFont typeface="Wingdings" pitchFamily="2" charset="2"/>
              <a:buChar char="§"/>
            </a:pPr>
            <a:r>
              <a:rPr lang="ar-SA" b="1" dirty="0" smtClean="0">
                <a:solidFill>
                  <a:schemeClr val="accent1"/>
                </a:solidFill>
                <a:cs typeface="B Titr" pitchFamily="2" charset="-78"/>
              </a:rPr>
              <a:t>زمينه‌هايي چون توجه به ايده‌هاي دانش‌آموزان و ساخته شدن دانش، وجود زمينه‌هايي براي داشتن كاركرد مؤثر اجتماعي، غوطه‌ور شدن در مسائل عمومي و ملي، فرصت براي حل مسائل اجتماعي، ‌توسعه مهارت تصميم‌گيري، رشد مفهوم خود مثبت و تقويت مهارت‌هاي ميان فردي، خودراهبري در يادگيري و تهيه نقشه‌اي براي كارها و خود ارزشيابي، نمونه‌هاي آن هستند.</a:t>
            </a:r>
            <a:endParaRPr lang="en-US" b="1" dirty="0" smtClean="0">
              <a:solidFill>
                <a:schemeClr val="accent1"/>
              </a:solidFill>
              <a:cs typeface="B Titr" pitchFamily="2" charset="-78"/>
            </a:endParaRPr>
          </a:p>
          <a:p>
            <a:pPr algn="just" rtl="1">
              <a:buFont typeface="Wingdings" pitchFamily="2" charset="2"/>
              <a:buChar char="§"/>
            </a:pPr>
            <a:r>
              <a:rPr lang="ar-SA" b="1" dirty="0" smtClean="0">
                <a:solidFill>
                  <a:schemeClr val="accent1"/>
                </a:solidFill>
                <a:cs typeface="B Titr" pitchFamily="2" charset="-78"/>
              </a:rPr>
              <a:t> مواردي ازمعيارهاي اساسي، ديدگاههاي مورد توجه و تاكيد در اين فراديدگاه و مشخصات فرصت هاي يادگيري را مي‌توان درجدول زير خلاصه كرد: </a:t>
            </a:r>
            <a:endParaRPr lang="en-US" b="1" dirty="0" smtClean="0">
              <a:solidFill>
                <a:schemeClr val="accent1"/>
              </a:solidFill>
              <a:cs typeface="B Titr" pitchFamily="2" charset="-78"/>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42910" y="571480"/>
          <a:ext cx="7786742" cy="5572163"/>
        </p:xfrm>
        <a:graphic>
          <a:graphicData uri="http://schemas.openxmlformats.org/drawingml/2006/table">
            <a:tbl>
              <a:tblPr rtl="1"/>
              <a:tblGrid>
                <a:gridCol w="2306994"/>
                <a:gridCol w="2128036"/>
                <a:gridCol w="3351712"/>
              </a:tblGrid>
              <a:tr h="563210">
                <a:tc>
                  <a:txBody>
                    <a:bodyPr/>
                    <a:lstStyle/>
                    <a:p>
                      <a:pPr algn="just" rtl="1">
                        <a:lnSpc>
                          <a:spcPct val="150000"/>
                        </a:lnSpc>
                        <a:spcBef>
                          <a:spcPts val="1200"/>
                        </a:spcBef>
                        <a:spcAft>
                          <a:spcPts val="600"/>
                        </a:spcAft>
                      </a:pPr>
                      <a:r>
                        <a:rPr kumimoji="0" lang="fa-IR" sz="1200" b="1" kern="1200" dirty="0">
                          <a:solidFill>
                            <a:schemeClr val="tx1"/>
                          </a:solidFill>
                          <a:latin typeface="Calibri"/>
                          <a:ea typeface="Calibri"/>
                          <a:cs typeface="B Titr" pitchFamily="2" charset="-78"/>
                        </a:rPr>
                        <a:t>معيارهاي اساسي</a:t>
                      </a:r>
                      <a:endParaRPr kumimoji="0" lang="en-US" sz="1200" b="1" kern="1200" dirty="0">
                        <a:solidFill>
                          <a:schemeClr val="tx1"/>
                        </a:solidFill>
                        <a:latin typeface="Calibri"/>
                        <a:ea typeface="Calibri"/>
                        <a:cs typeface="B Titr" pitchFamily="2" charset="-78"/>
                      </a:endParaRPr>
                    </a:p>
                  </a:txBody>
                  <a:tcPr marL="61501" marR="6150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just" rtl="1">
                        <a:lnSpc>
                          <a:spcPct val="150000"/>
                        </a:lnSpc>
                        <a:spcBef>
                          <a:spcPts val="1200"/>
                        </a:spcBef>
                        <a:spcAft>
                          <a:spcPts val="600"/>
                        </a:spcAft>
                      </a:pPr>
                      <a:r>
                        <a:rPr kumimoji="0" lang="fa-IR" sz="1200" b="1" kern="1200" dirty="0">
                          <a:solidFill>
                            <a:schemeClr val="tx1"/>
                          </a:solidFill>
                          <a:latin typeface="Calibri"/>
                          <a:ea typeface="Calibri"/>
                          <a:cs typeface="B Titr" pitchFamily="2" charset="-78"/>
                        </a:rPr>
                        <a:t>ديدگاههاي مطرح و تلفيق ديدگاهي</a:t>
                      </a:r>
                      <a:endParaRPr kumimoji="0" lang="en-US" sz="1200" b="1" kern="1200" dirty="0">
                        <a:solidFill>
                          <a:schemeClr val="tx1"/>
                        </a:solidFill>
                        <a:latin typeface="Calibri"/>
                        <a:ea typeface="Calibri"/>
                        <a:cs typeface="B Titr" pitchFamily="2" charset="-78"/>
                      </a:endParaRPr>
                    </a:p>
                  </a:txBody>
                  <a:tcPr marL="61501" marR="61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just" rtl="1">
                        <a:lnSpc>
                          <a:spcPct val="150000"/>
                        </a:lnSpc>
                        <a:spcBef>
                          <a:spcPts val="1200"/>
                        </a:spcBef>
                        <a:spcAft>
                          <a:spcPts val="600"/>
                        </a:spcAft>
                      </a:pPr>
                      <a:r>
                        <a:rPr kumimoji="0" lang="fa-IR" sz="1200" b="1" kern="1200" dirty="0">
                          <a:solidFill>
                            <a:schemeClr val="tx1"/>
                          </a:solidFill>
                          <a:latin typeface="Calibri"/>
                          <a:ea typeface="Calibri"/>
                          <a:cs typeface="B Titr" pitchFamily="2" charset="-78"/>
                        </a:rPr>
                        <a:t>مشخصات فرصت هاي يادگيري</a:t>
                      </a:r>
                      <a:endParaRPr kumimoji="0" lang="en-US" sz="1200" b="1" kern="1200" dirty="0">
                        <a:solidFill>
                          <a:schemeClr val="tx1"/>
                        </a:solidFill>
                        <a:latin typeface="Calibri"/>
                        <a:ea typeface="Calibri"/>
                        <a:cs typeface="B Titr" pitchFamily="2" charset="-78"/>
                      </a:endParaRPr>
                    </a:p>
                  </a:txBody>
                  <a:tcPr marL="61501" marR="6150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1539685">
                <a:tc>
                  <a:txBody>
                    <a:bodyPr/>
                    <a:lstStyle/>
                    <a:p>
                      <a:pPr algn="r" rtl="1">
                        <a:lnSpc>
                          <a:spcPct val="115000"/>
                        </a:lnSpc>
                        <a:spcAft>
                          <a:spcPts val="0"/>
                        </a:spcAft>
                        <a:buFontTx/>
                        <a:buChar char="-"/>
                      </a:pPr>
                      <a:r>
                        <a:rPr kumimoji="0" lang="fa-IR" sz="1200" b="1" kern="1200" dirty="0" smtClean="0">
                          <a:solidFill>
                            <a:schemeClr val="accent2"/>
                          </a:solidFill>
                          <a:latin typeface="Calibri"/>
                          <a:ea typeface="Calibri"/>
                          <a:cs typeface="B Titr" pitchFamily="2" charset="-78"/>
                        </a:rPr>
                        <a:t>زمينه‌هايي </a:t>
                      </a:r>
                      <a:r>
                        <a:rPr kumimoji="0" lang="fa-IR" sz="1200" b="1" kern="1200" dirty="0">
                          <a:solidFill>
                            <a:schemeClr val="accent2"/>
                          </a:solidFill>
                          <a:latin typeface="Calibri"/>
                          <a:ea typeface="Calibri"/>
                          <a:cs typeface="B Titr" pitchFamily="2" charset="-78"/>
                        </a:rPr>
                        <a:t>براي‌داشتن كاركرد مؤثر اجتماعي، </a:t>
                      </a:r>
                      <a:endParaRPr kumimoji="0" lang="fa-IR" sz="1200" b="1" kern="1200" dirty="0" smtClean="0">
                        <a:solidFill>
                          <a:schemeClr val="accent2"/>
                        </a:solidFill>
                        <a:latin typeface="Calibri"/>
                        <a:ea typeface="Calibri"/>
                        <a:cs typeface="B Titr" pitchFamily="2" charset="-78"/>
                      </a:endParaRPr>
                    </a:p>
                    <a:p>
                      <a:pPr algn="r" rtl="1">
                        <a:lnSpc>
                          <a:spcPct val="115000"/>
                        </a:lnSpc>
                        <a:spcAft>
                          <a:spcPts val="0"/>
                        </a:spcAft>
                        <a:buFontTx/>
                        <a:buChar char="-"/>
                      </a:pPr>
                      <a:r>
                        <a:rPr kumimoji="0" lang="fa-IR" sz="1200" b="1" kern="1200" dirty="0" smtClean="0">
                          <a:solidFill>
                            <a:schemeClr val="accent2"/>
                          </a:solidFill>
                          <a:latin typeface="Calibri"/>
                          <a:ea typeface="Calibri"/>
                          <a:cs typeface="B Titr" pitchFamily="2" charset="-78"/>
                        </a:rPr>
                        <a:t> غوطه‌ور </a:t>
                      </a:r>
                      <a:r>
                        <a:rPr kumimoji="0" lang="fa-IR" sz="1200" b="1" kern="1200" dirty="0">
                          <a:solidFill>
                            <a:schemeClr val="accent2"/>
                          </a:solidFill>
                          <a:latin typeface="Calibri"/>
                          <a:ea typeface="Calibri"/>
                          <a:cs typeface="B Titr" pitchFamily="2" charset="-78"/>
                        </a:rPr>
                        <a:t>شدن در </a:t>
                      </a:r>
                      <a:r>
                        <a:rPr kumimoji="0" lang="fa-IR" sz="1200" b="1" kern="1200" dirty="0" smtClean="0">
                          <a:solidFill>
                            <a:schemeClr val="accent2"/>
                          </a:solidFill>
                          <a:latin typeface="Calibri"/>
                          <a:ea typeface="Calibri"/>
                          <a:cs typeface="B Titr" pitchFamily="2" charset="-78"/>
                        </a:rPr>
                        <a:t>مسائل ‌عمومي </a:t>
                      </a:r>
                      <a:r>
                        <a:rPr kumimoji="0" lang="fa-IR" sz="1200" b="1" kern="1200" dirty="0">
                          <a:solidFill>
                            <a:schemeClr val="accent2"/>
                          </a:solidFill>
                          <a:latin typeface="Calibri"/>
                          <a:ea typeface="Calibri"/>
                          <a:cs typeface="B Titr" pitchFamily="2" charset="-78"/>
                        </a:rPr>
                        <a:t>و ملي، </a:t>
                      </a:r>
                      <a:endParaRPr kumimoji="0" lang="en-US" sz="1200" b="1" kern="1200" dirty="0">
                        <a:solidFill>
                          <a:schemeClr val="accent2"/>
                        </a:solidFill>
                        <a:latin typeface="Calibri"/>
                        <a:ea typeface="Calibri"/>
                        <a:cs typeface="B Titr" pitchFamily="2" charset="-78"/>
                      </a:endParaRPr>
                    </a:p>
                  </a:txBody>
                  <a:tcPr marL="61501" marR="6150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kumimoji="0" lang="fa-IR" sz="1200" b="1" kern="1200" dirty="0">
                          <a:solidFill>
                            <a:schemeClr val="accent2"/>
                          </a:solidFill>
                          <a:latin typeface="Calibri"/>
                          <a:ea typeface="Calibri"/>
                          <a:cs typeface="B Titr" pitchFamily="2" charset="-78"/>
                        </a:rPr>
                        <a:t>رشد اجتماعي (كاركرد اجتماعي) </a:t>
                      </a:r>
                      <a:endParaRPr kumimoji="0" lang="en-US" sz="1200" b="1" kern="1200" dirty="0">
                        <a:solidFill>
                          <a:schemeClr val="accent2"/>
                        </a:solidFill>
                        <a:latin typeface="Calibri"/>
                        <a:ea typeface="Calibri"/>
                        <a:cs typeface="B Titr" pitchFamily="2" charset="-78"/>
                      </a:endParaRPr>
                    </a:p>
                  </a:txBody>
                  <a:tcPr marL="61501" marR="61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kumimoji="0" lang="fa-IR" sz="1200" b="1" kern="1200" dirty="0">
                          <a:solidFill>
                            <a:schemeClr val="accent2"/>
                          </a:solidFill>
                          <a:latin typeface="Calibri"/>
                          <a:ea typeface="Calibri"/>
                          <a:cs typeface="B Titr" pitchFamily="2" charset="-78"/>
                        </a:rPr>
                        <a:t>-ايجاد زمينه و وجود فرصت‌هايي در برنامه درسي براي تقويت توجّه، كوشش، بازبيني، ارزشيابي، بحث، نقادي و تعامل با ديگر همسالان؛  </a:t>
                      </a:r>
                      <a:endParaRPr kumimoji="0" lang="en-US" sz="1200" b="1" kern="1200" dirty="0">
                        <a:solidFill>
                          <a:schemeClr val="accent2"/>
                        </a:solidFill>
                        <a:latin typeface="Calibri"/>
                        <a:ea typeface="Calibri"/>
                        <a:cs typeface="B Titr" pitchFamily="2" charset="-78"/>
                      </a:endParaRPr>
                    </a:p>
                    <a:p>
                      <a:pPr algn="r" rtl="1">
                        <a:lnSpc>
                          <a:spcPct val="115000"/>
                        </a:lnSpc>
                        <a:spcAft>
                          <a:spcPts val="0"/>
                        </a:spcAft>
                      </a:pPr>
                      <a:r>
                        <a:rPr kumimoji="0" lang="fa-IR" sz="1200" b="1" kern="1200" dirty="0">
                          <a:solidFill>
                            <a:schemeClr val="accent2"/>
                          </a:solidFill>
                          <a:latin typeface="Calibri"/>
                          <a:ea typeface="Calibri"/>
                          <a:cs typeface="B Titr" pitchFamily="2" charset="-78"/>
                        </a:rPr>
                        <a:t>-كاربرد تفكر نقادانه؛ كاربرد تفكر خلاق در حل مسائل فردي و اجتماعي؛ </a:t>
                      </a:r>
                      <a:endParaRPr kumimoji="0" lang="en-US" sz="1200" b="1" kern="1200" dirty="0">
                        <a:solidFill>
                          <a:schemeClr val="accent2"/>
                        </a:solidFill>
                        <a:latin typeface="Calibri"/>
                        <a:ea typeface="Calibri"/>
                        <a:cs typeface="B Titr" pitchFamily="2" charset="-78"/>
                      </a:endParaRPr>
                    </a:p>
                    <a:p>
                      <a:pPr algn="r" rtl="1">
                        <a:lnSpc>
                          <a:spcPct val="115000"/>
                        </a:lnSpc>
                        <a:spcAft>
                          <a:spcPts val="0"/>
                        </a:spcAft>
                      </a:pPr>
                      <a:r>
                        <a:rPr kumimoji="0" lang="fa-IR" sz="1200" b="1" kern="1200" dirty="0">
                          <a:solidFill>
                            <a:schemeClr val="accent2"/>
                          </a:solidFill>
                          <a:latin typeface="Calibri"/>
                          <a:ea typeface="Calibri"/>
                          <a:cs typeface="B Titr" pitchFamily="2" charset="-78"/>
                        </a:rPr>
                        <a:t>-فرصت براي حل مسائل اجتماعي،     </a:t>
                      </a:r>
                      <a:endParaRPr kumimoji="0" lang="en-US" sz="1200" b="1" kern="1200" dirty="0">
                        <a:solidFill>
                          <a:schemeClr val="accent2"/>
                        </a:solidFill>
                        <a:latin typeface="Calibri"/>
                        <a:ea typeface="Calibri"/>
                        <a:cs typeface="B Titr" pitchFamily="2" charset="-78"/>
                      </a:endParaRPr>
                    </a:p>
                  </a:txBody>
                  <a:tcPr marL="61501" marR="6150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8058">
                <a:tc>
                  <a:txBody>
                    <a:bodyPr/>
                    <a:lstStyle/>
                    <a:p>
                      <a:pPr algn="r" rtl="1">
                        <a:lnSpc>
                          <a:spcPct val="115000"/>
                        </a:lnSpc>
                        <a:spcAft>
                          <a:spcPts val="0"/>
                        </a:spcAft>
                      </a:pPr>
                      <a:r>
                        <a:rPr kumimoji="0" lang="fa-IR" sz="1200" b="1" kern="1200" dirty="0" smtClean="0">
                          <a:solidFill>
                            <a:schemeClr val="accent2"/>
                          </a:solidFill>
                          <a:latin typeface="Calibri"/>
                          <a:ea typeface="Calibri"/>
                          <a:cs typeface="B Titr" pitchFamily="2" charset="-78"/>
                        </a:rPr>
                        <a:t>- توجه </a:t>
                      </a:r>
                      <a:r>
                        <a:rPr kumimoji="0" lang="fa-IR" sz="1200" b="1" kern="1200" dirty="0">
                          <a:solidFill>
                            <a:schemeClr val="accent2"/>
                          </a:solidFill>
                          <a:latin typeface="Calibri"/>
                          <a:ea typeface="Calibri"/>
                          <a:cs typeface="B Titr" pitchFamily="2" charset="-78"/>
                        </a:rPr>
                        <a:t>به ايده‌هاي دانش‌آموزان و ساخته شدن دانش،</a:t>
                      </a:r>
                      <a:endParaRPr kumimoji="0" lang="en-US" sz="1200" b="1" kern="1200" dirty="0">
                        <a:solidFill>
                          <a:schemeClr val="accent2"/>
                        </a:solidFill>
                        <a:latin typeface="Calibri"/>
                        <a:ea typeface="Calibri"/>
                        <a:cs typeface="B Titr" pitchFamily="2" charset="-78"/>
                      </a:endParaRPr>
                    </a:p>
                    <a:p>
                      <a:pPr algn="r" rtl="1">
                        <a:lnSpc>
                          <a:spcPct val="115000"/>
                        </a:lnSpc>
                        <a:spcAft>
                          <a:spcPts val="0"/>
                        </a:spcAft>
                      </a:pPr>
                      <a:r>
                        <a:rPr kumimoji="0" lang="fa-IR" sz="1200" b="1" kern="1200" dirty="0" smtClean="0">
                          <a:solidFill>
                            <a:schemeClr val="accent2"/>
                          </a:solidFill>
                          <a:latin typeface="Calibri"/>
                          <a:ea typeface="Calibri"/>
                          <a:cs typeface="B Titr" pitchFamily="2" charset="-78"/>
                        </a:rPr>
                        <a:t>- تسلط </a:t>
                      </a:r>
                      <a:r>
                        <a:rPr kumimoji="0" lang="fa-IR" sz="1200" b="1" kern="1200" dirty="0">
                          <a:solidFill>
                            <a:schemeClr val="accent2"/>
                          </a:solidFill>
                          <a:latin typeface="Calibri"/>
                          <a:ea typeface="Calibri"/>
                          <a:cs typeface="B Titr" pitchFamily="2" charset="-78"/>
                        </a:rPr>
                        <a:t>بر مهارت‌هاي فرآيندي،‌توسعه مهارت تصميم‌گيري،</a:t>
                      </a:r>
                      <a:endParaRPr kumimoji="0" lang="en-US" sz="1200" b="1" kern="1200" dirty="0">
                        <a:solidFill>
                          <a:schemeClr val="accent2"/>
                        </a:solidFill>
                        <a:latin typeface="Calibri"/>
                        <a:ea typeface="Calibri"/>
                        <a:cs typeface="B Titr" pitchFamily="2" charset="-78"/>
                      </a:endParaRPr>
                    </a:p>
                  </a:txBody>
                  <a:tcPr marL="61501" marR="6150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kumimoji="0" lang="fa-IR" sz="1200" b="1" kern="1200" dirty="0">
                          <a:solidFill>
                            <a:schemeClr val="accent2"/>
                          </a:solidFill>
                          <a:latin typeface="Calibri"/>
                          <a:ea typeface="Calibri"/>
                          <a:cs typeface="B Titr" pitchFamily="2" charset="-78"/>
                        </a:rPr>
                        <a:t>توسعه فرايند شناختي</a:t>
                      </a:r>
                      <a:endParaRPr kumimoji="0" lang="en-US" sz="1200" b="1" kern="1200" dirty="0">
                        <a:solidFill>
                          <a:schemeClr val="accent2"/>
                        </a:solidFill>
                        <a:latin typeface="Calibri"/>
                        <a:ea typeface="Calibri"/>
                        <a:cs typeface="B Titr" pitchFamily="2" charset="-78"/>
                      </a:endParaRPr>
                    </a:p>
                  </a:txBody>
                  <a:tcPr marL="61501" marR="61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kumimoji="0" lang="fa-IR" sz="1200" b="1" kern="1200" dirty="0">
                          <a:solidFill>
                            <a:schemeClr val="accent2"/>
                          </a:solidFill>
                          <a:latin typeface="Calibri"/>
                          <a:ea typeface="Calibri"/>
                          <a:cs typeface="B Titr" pitchFamily="2" charset="-78"/>
                        </a:rPr>
                        <a:t>-تمرين‌هايي براي تسلط بر‌مهارتهاي فرآيندي از قبيل مهارت مشاهده، تخمين‌زدن و پيش‌بيني كردن، مقايسه و ارزيابي، بحث‌كردن، حل‌مسأله، تجزيه و تحليل و ريشه‌يابي؛</a:t>
                      </a:r>
                      <a:endParaRPr kumimoji="0" lang="en-US" sz="1200" b="1" kern="1200" dirty="0">
                        <a:solidFill>
                          <a:schemeClr val="accent2"/>
                        </a:solidFill>
                        <a:latin typeface="Calibri"/>
                        <a:ea typeface="Calibri"/>
                        <a:cs typeface="B Titr" pitchFamily="2" charset="-78"/>
                      </a:endParaRPr>
                    </a:p>
                    <a:p>
                      <a:pPr algn="r" rtl="1">
                        <a:lnSpc>
                          <a:spcPct val="115000"/>
                        </a:lnSpc>
                        <a:spcAft>
                          <a:spcPts val="0"/>
                        </a:spcAft>
                      </a:pPr>
                      <a:r>
                        <a:rPr kumimoji="0" lang="fa-IR" sz="1200" b="1" kern="1200" dirty="0">
                          <a:solidFill>
                            <a:schemeClr val="accent2"/>
                          </a:solidFill>
                          <a:latin typeface="Calibri"/>
                          <a:ea typeface="Calibri"/>
                          <a:cs typeface="B Titr" pitchFamily="2" charset="-78"/>
                        </a:rPr>
                        <a:t>- وجود زمينه‌هاي محتوايي براي برخورد شكاكانه و مشكل‌گشايانه در مسائل؛</a:t>
                      </a:r>
                      <a:endParaRPr kumimoji="0" lang="en-US" sz="1200" b="1" kern="1200" dirty="0">
                        <a:solidFill>
                          <a:schemeClr val="accent2"/>
                        </a:solidFill>
                        <a:latin typeface="Calibri"/>
                        <a:ea typeface="Calibri"/>
                        <a:cs typeface="B Titr" pitchFamily="2" charset="-78"/>
                      </a:endParaRPr>
                    </a:p>
                    <a:p>
                      <a:pPr algn="r" rtl="1">
                        <a:lnSpc>
                          <a:spcPct val="115000"/>
                        </a:lnSpc>
                        <a:spcAft>
                          <a:spcPts val="0"/>
                        </a:spcAft>
                      </a:pPr>
                      <a:r>
                        <a:rPr kumimoji="0" lang="fa-IR" sz="1200" b="1" kern="1200" dirty="0">
                          <a:solidFill>
                            <a:schemeClr val="accent2"/>
                          </a:solidFill>
                          <a:latin typeface="Calibri"/>
                          <a:ea typeface="Calibri"/>
                          <a:cs typeface="B Titr" pitchFamily="2" charset="-78"/>
                        </a:rPr>
                        <a:t>-تقويت تفكر عميق و بينش علمي،</a:t>
                      </a:r>
                      <a:endParaRPr kumimoji="0" lang="en-US" sz="1200" b="1" kern="1200" dirty="0">
                        <a:solidFill>
                          <a:schemeClr val="accent2"/>
                        </a:solidFill>
                        <a:latin typeface="Calibri"/>
                        <a:ea typeface="Calibri"/>
                        <a:cs typeface="B Titr" pitchFamily="2" charset="-78"/>
                      </a:endParaRPr>
                    </a:p>
                    <a:p>
                      <a:pPr algn="r" rtl="1">
                        <a:lnSpc>
                          <a:spcPct val="115000"/>
                        </a:lnSpc>
                        <a:spcAft>
                          <a:spcPts val="0"/>
                        </a:spcAft>
                      </a:pPr>
                      <a:r>
                        <a:rPr kumimoji="0" lang="fa-IR" sz="1200" b="1" kern="1200" dirty="0">
                          <a:solidFill>
                            <a:schemeClr val="accent2"/>
                          </a:solidFill>
                          <a:latin typeface="Calibri"/>
                          <a:ea typeface="Calibri"/>
                          <a:cs typeface="B Titr" pitchFamily="2" charset="-78"/>
                        </a:rPr>
                        <a:t>-برخورد به مسائل مبهم و دوراهي‌ها؛</a:t>
                      </a:r>
                      <a:endParaRPr kumimoji="0" lang="en-US" sz="1200" b="1" kern="1200" dirty="0">
                        <a:solidFill>
                          <a:schemeClr val="accent2"/>
                        </a:solidFill>
                        <a:latin typeface="Calibri"/>
                        <a:ea typeface="Calibri"/>
                        <a:cs typeface="B Titr" pitchFamily="2" charset="-78"/>
                      </a:endParaRPr>
                    </a:p>
                    <a:p>
                      <a:pPr algn="r" rtl="1">
                        <a:lnSpc>
                          <a:spcPct val="115000"/>
                        </a:lnSpc>
                        <a:spcAft>
                          <a:spcPts val="0"/>
                        </a:spcAft>
                      </a:pPr>
                      <a:r>
                        <a:rPr kumimoji="0" lang="fa-IR" sz="1200" b="1" kern="1200" dirty="0">
                          <a:solidFill>
                            <a:schemeClr val="accent2"/>
                          </a:solidFill>
                          <a:latin typeface="Calibri"/>
                          <a:ea typeface="Calibri"/>
                          <a:cs typeface="B Titr" pitchFamily="2" charset="-78"/>
                        </a:rPr>
                        <a:t>-ارائه راه‌حل‌هاي خلاق در مسائل؛ </a:t>
                      </a:r>
                      <a:endParaRPr kumimoji="0" lang="en-US" sz="1200" b="1" kern="1200" dirty="0">
                        <a:solidFill>
                          <a:schemeClr val="accent2"/>
                        </a:solidFill>
                        <a:latin typeface="Calibri"/>
                        <a:ea typeface="Calibri"/>
                        <a:cs typeface="B Titr" pitchFamily="2" charset="-78"/>
                      </a:endParaRPr>
                    </a:p>
                  </a:txBody>
                  <a:tcPr marL="61501" marR="6150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1210">
                <a:tc>
                  <a:txBody>
                    <a:bodyPr/>
                    <a:lstStyle/>
                    <a:p>
                      <a:pPr algn="r" rtl="1">
                        <a:lnSpc>
                          <a:spcPct val="115000"/>
                        </a:lnSpc>
                        <a:spcAft>
                          <a:spcPts val="0"/>
                        </a:spcAft>
                      </a:pPr>
                      <a:r>
                        <a:rPr kumimoji="0" lang="fa-IR" sz="1200" b="1" kern="1200" dirty="0" smtClean="0">
                          <a:solidFill>
                            <a:schemeClr val="accent2"/>
                          </a:solidFill>
                          <a:latin typeface="Calibri"/>
                          <a:ea typeface="Calibri"/>
                          <a:cs typeface="B Titr" pitchFamily="2" charset="-78"/>
                        </a:rPr>
                        <a:t>- رشد </a:t>
                      </a:r>
                      <a:r>
                        <a:rPr kumimoji="0" lang="fa-IR" sz="1200" b="1" kern="1200" dirty="0">
                          <a:solidFill>
                            <a:schemeClr val="accent2"/>
                          </a:solidFill>
                          <a:latin typeface="Calibri"/>
                          <a:ea typeface="Calibri"/>
                          <a:cs typeface="B Titr" pitchFamily="2" charset="-78"/>
                        </a:rPr>
                        <a:t>مفهوم‌خود مثبت و تقويت مهارت‌هاي ميان فردي،</a:t>
                      </a:r>
                      <a:endParaRPr kumimoji="0" lang="en-US" sz="1200" b="1" kern="1200" dirty="0">
                        <a:solidFill>
                          <a:schemeClr val="accent2"/>
                        </a:solidFill>
                        <a:latin typeface="Calibri"/>
                        <a:ea typeface="Calibri"/>
                        <a:cs typeface="B Titr" pitchFamily="2" charset="-78"/>
                      </a:endParaRPr>
                    </a:p>
                    <a:p>
                      <a:pPr algn="r" rtl="1">
                        <a:lnSpc>
                          <a:spcPct val="115000"/>
                        </a:lnSpc>
                        <a:spcAft>
                          <a:spcPts val="0"/>
                        </a:spcAft>
                      </a:pPr>
                      <a:r>
                        <a:rPr kumimoji="0" lang="fa-IR" sz="1200" b="1" kern="1200" dirty="0">
                          <a:solidFill>
                            <a:schemeClr val="accent2"/>
                          </a:solidFill>
                          <a:latin typeface="Calibri"/>
                          <a:ea typeface="Calibri"/>
                          <a:cs typeface="B Titr" pitchFamily="2" charset="-78"/>
                        </a:rPr>
                        <a:t> </a:t>
                      </a:r>
                      <a:r>
                        <a:rPr kumimoji="0" lang="fa-IR" sz="1200" b="1" kern="1200" dirty="0" smtClean="0">
                          <a:solidFill>
                            <a:schemeClr val="accent2"/>
                          </a:solidFill>
                          <a:latin typeface="Calibri"/>
                          <a:ea typeface="Calibri"/>
                          <a:cs typeface="B Titr" pitchFamily="2" charset="-78"/>
                        </a:rPr>
                        <a:t>- خودراهبري </a:t>
                      </a:r>
                      <a:r>
                        <a:rPr kumimoji="0" lang="fa-IR" sz="1200" b="1" kern="1200" dirty="0">
                          <a:solidFill>
                            <a:schemeClr val="accent2"/>
                          </a:solidFill>
                          <a:latin typeface="Calibri"/>
                          <a:ea typeface="Calibri"/>
                          <a:cs typeface="B Titr" pitchFamily="2" charset="-78"/>
                        </a:rPr>
                        <a:t>در يادگيري و تهيه نقشه‌اي براي كارها و خود ارزشيابي، </a:t>
                      </a:r>
                      <a:endParaRPr kumimoji="0" lang="en-US" sz="1200" b="1" kern="1200" dirty="0">
                        <a:solidFill>
                          <a:schemeClr val="accent2"/>
                        </a:solidFill>
                        <a:latin typeface="Calibri"/>
                        <a:ea typeface="Calibri"/>
                        <a:cs typeface="B Titr" pitchFamily="2" charset="-78"/>
                      </a:endParaRPr>
                    </a:p>
                  </a:txBody>
                  <a:tcPr marL="61501" marR="6150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kumimoji="0" lang="fa-IR" sz="1200" b="1" kern="1200" dirty="0">
                          <a:solidFill>
                            <a:schemeClr val="accent2"/>
                          </a:solidFill>
                          <a:latin typeface="Calibri"/>
                          <a:ea typeface="Calibri"/>
                          <a:cs typeface="B Titr" pitchFamily="2" charset="-78"/>
                        </a:rPr>
                        <a:t>تحقق‌ خود و شكوفايي انساني</a:t>
                      </a:r>
                      <a:endParaRPr kumimoji="0" lang="en-US" sz="1200" b="1" kern="1200" dirty="0">
                        <a:solidFill>
                          <a:schemeClr val="accent2"/>
                        </a:solidFill>
                        <a:latin typeface="Calibri"/>
                        <a:ea typeface="Calibri"/>
                        <a:cs typeface="B Titr" pitchFamily="2" charset="-78"/>
                      </a:endParaRPr>
                    </a:p>
                  </a:txBody>
                  <a:tcPr marL="61501" marR="6150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kumimoji="0" lang="fa-IR" sz="1200" b="1" kern="1200" dirty="0">
                          <a:solidFill>
                            <a:schemeClr val="accent2"/>
                          </a:solidFill>
                          <a:latin typeface="Calibri"/>
                          <a:ea typeface="Calibri"/>
                          <a:cs typeface="B Titr" pitchFamily="2" charset="-78"/>
                        </a:rPr>
                        <a:t>-وجود زمينه‌هاي مفهوم‌سازي و توسعة‌ الگوهاي تازه؛</a:t>
                      </a:r>
                      <a:endParaRPr kumimoji="0" lang="en-US" sz="1200" b="1" kern="1200" dirty="0">
                        <a:solidFill>
                          <a:schemeClr val="accent2"/>
                        </a:solidFill>
                        <a:latin typeface="Calibri"/>
                        <a:ea typeface="Calibri"/>
                        <a:cs typeface="B Titr" pitchFamily="2" charset="-78"/>
                      </a:endParaRPr>
                    </a:p>
                    <a:p>
                      <a:pPr algn="r" rtl="1">
                        <a:lnSpc>
                          <a:spcPct val="115000"/>
                        </a:lnSpc>
                        <a:spcAft>
                          <a:spcPts val="0"/>
                        </a:spcAft>
                      </a:pPr>
                      <a:r>
                        <a:rPr kumimoji="0" lang="fa-IR" sz="1200" b="1" kern="1200" dirty="0">
                          <a:solidFill>
                            <a:schemeClr val="accent2"/>
                          </a:solidFill>
                          <a:latin typeface="Calibri"/>
                          <a:ea typeface="Calibri"/>
                          <a:cs typeface="B Titr" pitchFamily="2" charset="-78"/>
                        </a:rPr>
                        <a:t>-زمينه و فرصت هايي براي تقويت قدرت‌انتخاب؛ رشد مفهومِ‌خود مثبت و مهارت‌هاي بين‌فردي؛</a:t>
                      </a:r>
                      <a:endParaRPr kumimoji="0" lang="en-US" sz="1200" b="1" kern="1200" dirty="0">
                        <a:solidFill>
                          <a:schemeClr val="accent2"/>
                        </a:solidFill>
                        <a:latin typeface="Calibri"/>
                        <a:ea typeface="Calibri"/>
                        <a:cs typeface="B Titr" pitchFamily="2" charset="-78"/>
                      </a:endParaRPr>
                    </a:p>
                    <a:p>
                      <a:pPr algn="r" rtl="1">
                        <a:lnSpc>
                          <a:spcPct val="115000"/>
                        </a:lnSpc>
                        <a:spcAft>
                          <a:spcPts val="0"/>
                        </a:spcAft>
                      </a:pPr>
                      <a:r>
                        <a:rPr kumimoji="0" lang="fa-IR" sz="1200" b="1" kern="1200" dirty="0">
                          <a:solidFill>
                            <a:schemeClr val="accent2"/>
                          </a:solidFill>
                          <a:latin typeface="Calibri"/>
                          <a:ea typeface="Calibri"/>
                          <a:cs typeface="B Titr" pitchFamily="2" charset="-78"/>
                        </a:rPr>
                        <a:t>-زمينه‌ها و فرصت‌هايي براي قضاوت و تصميم‌گيري؛</a:t>
                      </a:r>
                      <a:endParaRPr kumimoji="0" lang="en-US" sz="1200" b="1" kern="1200" dirty="0">
                        <a:solidFill>
                          <a:schemeClr val="accent2"/>
                        </a:solidFill>
                        <a:latin typeface="Calibri"/>
                        <a:ea typeface="Calibri"/>
                        <a:cs typeface="B Titr" pitchFamily="2" charset="-78"/>
                      </a:endParaRPr>
                    </a:p>
                    <a:p>
                      <a:pPr algn="r" rtl="1">
                        <a:lnSpc>
                          <a:spcPct val="115000"/>
                        </a:lnSpc>
                        <a:spcAft>
                          <a:spcPts val="0"/>
                        </a:spcAft>
                      </a:pPr>
                      <a:r>
                        <a:rPr kumimoji="0" lang="fa-IR" sz="1200" b="1" kern="1200" dirty="0">
                          <a:solidFill>
                            <a:schemeClr val="accent2"/>
                          </a:solidFill>
                          <a:latin typeface="Calibri"/>
                          <a:ea typeface="Calibri"/>
                          <a:cs typeface="B Titr" pitchFamily="2" charset="-78"/>
                        </a:rPr>
                        <a:t>-فرصت‌هايي براي شركت در دوراهي‌ها و مورد پژوهي‌ها در جهت تقويت مهارتهاي ميان فردي و تصميم سازي</a:t>
                      </a:r>
                      <a:endParaRPr kumimoji="0" lang="en-US" sz="1200" b="1" kern="1200" dirty="0">
                        <a:solidFill>
                          <a:schemeClr val="accent2"/>
                        </a:solidFill>
                        <a:latin typeface="Calibri"/>
                        <a:ea typeface="Calibri"/>
                        <a:cs typeface="B Titr" pitchFamily="2" charset="-78"/>
                      </a:endParaRPr>
                    </a:p>
                  </a:txBody>
                  <a:tcPr marL="61501" marR="6150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928670"/>
            <a:ext cx="8001056" cy="1571636"/>
          </a:xfrm>
        </p:spPr>
        <p:txBody>
          <a:bodyPr>
            <a:normAutofit/>
          </a:bodyPr>
          <a:lstStyle/>
          <a:p>
            <a:pPr rtl="1"/>
            <a:r>
              <a:rPr lang="fa-IR" sz="2000" dirty="0" smtClean="0">
                <a:solidFill>
                  <a:schemeClr val="tx1"/>
                </a:solidFill>
                <a:latin typeface="+mn-lt"/>
                <a:ea typeface="+mn-ea"/>
                <a:cs typeface="+mn-cs"/>
              </a:rPr>
              <a:t>3ـ فرصت‌هاي يادگيري در ديدگاه هاي انسان‌گرايانه و سازنده‌‌گرايانه</a:t>
            </a:r>
            <a:r>
              <a:rPr lang="en-US" sz="2000" dirty="0" smtClean="0"/>
              <a:t/>
            </a:r>
            <a:br>
              <a:rPr lang="en-US" sz="2000" dirty="0" smtClean="0"/>
            </a:br>
            <a:endParaRPr lang="en-US" sz="2000" dirty="0" smtClean="0">
              <a:solidFill>
                <a:schemeClr val="tx1"/>
              </a:solidFill>
              <a:latin typeface="+mn-lt"/>
              <a:ea typeface="+mn-ea"/>
              <a:cs typeface="+mn-cs"/>
            </a:endParaRPr>
          </a:p>
        </p:txBody>
      </p:sp>
      <p:sp>
        <p:nvSpPr>
          <p:cNvPr id="3" name="Subtitle 2"/>
          <p:cNvSpPr>
            <a:spLocks noGrp="1"/>
          </p:cNvSpPr>
          <p:nvPr>
            <p:ph type="subTitle" idx="1"/>
          </p:nvPr>
        </p:nvSpPr>
        <p:spPr>
          <a:xfrm>
            <a:off x="722376" y="3786190"/>
            <a:ext cx="7772400" cy="2643206"/>
          </a:xfrm>
        </p:spPr>
        <p:txBody>
          <a:bodyPr>
            <a:normAutofit fontScale="25000" lnSpcReduction="20000"/>
          </a:bodyPr>
          <a:lstStyle/>
          <a:p>
            <a:pPr algn="just" rtl="1">
              <a:lnSpc>
                <a:spcPct val="120000"/>
              </a:lnSpc>
              <a:buFont typeface="Wingdings" pitchFamily="2" charset="2"/>
              <a:buChar char="§"/>
            </a:pPr>
            <a:r>
              <a:rPr lang="fa-IR" sz="5600" b="1" dirty="0" smtClean="0">
                <a:solidFill>
                  <a:schemeClr val="accent1"/>
                </a:solidFill>
                <a:cs typeface="B Titr" pitchFamily="2" charset="-78"/>
              </a:rPr>
              <a:t> </a:t>
            </a:r>
            <a:r>
              <a:rPr lang="ar-SA" sz="5600" b="1" dirty="0" smtClean="0">
                <a:solidFill>
                  <a:schemeClr val="accent1"/>
                </a:solidFill>
                <a:cs typeface="B Titr" pitchFamily="2" charset="-78"/>
              </a:rPr>
              <a:t>برخلاف جهت‌گيري‌هاي سنتي‌تر برنامه درسي فرصت‌هاي يادگيري در برنامه درسي انسان‌گرايانه در چهارچوب يك پيوستار هدف ـ ‌وسيله و به صورت تجويز شده از بيرون برنامه‌ريزي نمي‌شوند. در اين ديدگاه، دانش آموزان خودشان ممكن است برنامه‌اي براي رسيدن به هدفي دور بنا كنند و آزادي گسترده‌اي در دنبال كردن راه خودشان داشته باشند. </a:t>
            </a:r>
            <a:endParaRPr lang="fa-IR" sz="5600" b="1" dirty="0" smtClean="0">
              <a:solidFill>
                <a:schemeClr val="accent1"/>
              </a:solidFill>
              <a:cs typeface="B Titr" pitchFamily="2" charset="-78"/>
            </a:endParaRPr>
          </a:p>
          <a:p>
            <a:pPr algn="just" rtl="1">
              <a:lnSpc>
                <a:spcPct val="120000"/>
              </a:lnSpc>
              <a:buFont typeface="Wingdings" pitchFamily="2" charset="2"/>
              <a:buChar char="§"/>
            </a:pPr>
            <a:r>
              <a:rPr lang="ar-SA" sz="5600" b="1" dirty="0" smtClean="0">
                <a:solidFill>
                  <a:schemeClr val="accent1"/>
                </a:solidFill>
                <a:cs typeface="B Titr" pitchFamily="2" charset="-78"/>
              </a:rPr>
              <a:t>آهنگ اصلي چنين فراديدگاهي انساني كردن آموزش است. طرح‌هايي كه در اين ديدگاه قرار مي‌گيرند معمولاً چهره‌اي دانش‌آموزمدار دارند و بر عدم تمركز مرجعيت و سازماندهي تأكيد دارند. </a:t>
            </a:r>
            <a:endParaRPr lang="fa-IR" sz="5600" b="1" dirty="0" smtClean="0">
              <a:solidFill>
                <a:schemeClr val="accent1"/>
              </a:solidFill>
              <a:cs typeface="B Titr" pitchFamily="2" charset="-78"/>
            </a:endParaRPr>
          </a:p>
          <a:p>
            <a:pPr algn="just" rtl="1">
              <a:lnSpc>
                <a:spcPct val="120000"/>
              </a:lnSpc>
              <a:buFont typeface="Wingdings" pitchFamily="2" charset="2"/>
              <a:buChar char="§"/>
            </a:pPr>
            <a:r>
              <a:rPr lang="ar-SA" sz="5600" b="1" dirty="0" smtClean="0">
                <a:solidFill>
                  <a:schemeClr val="accent1"/>
                </a:solidFill>
                <a:cs typeface="B Titr" pitchFamily="2" charset="-78"/>
              </a:rPr>
              <a:t>ديدگاه انسان‌گرايانه در طيف خود، حركت‌هاي افراطي بسيار كودك‌مدار يا ساختارزدايانه را نيز مي‌تواند شامل گردد كه در اين‌جا موردنظر نيست. </a:t>
            </a:r>
            <a:endParaRPr lang="en-US" sz="5600" b="1" dirty="0" smtClean="0">
              <a:solidFill>
                <a:schemeClr val="accent1"/>
              </a:solidFill>
              <a:cs typeface="B Titr" pitchFamily="2" charset="-78"/>
            </a:endParaRPr>
          </a:p>
          <a:p>
            <a:pPr algn="just" rtl="1">
              <a:lnSpc>
                <a:spcPct val="120000"/>
              </a:lnSpc>
              <a:buFont typeface="Wingdings" pitchFamily="2" charset="2"/>
              <a:buChar char="§"/>
            </a:pPr>
            <a:r>
              <a:rPr lang="fa-IR" sz="5600" b="1" dirty="0" smtClean="0">
                <a:solidFill>
                  <a:schemeClr val="accent1"/>
                </a:solidFill>
                <a:cs typeface="B Titr" pitchFamily="2" charset="-78"/>
              </a:rPr>
              <a:t> </a:t>
            </a:r>
            <a:r>
              <a:rPr lang="ar-SA" sz="5600" b="1" dirty="0" smtClean="0">
                <a:solidFill>
                  <a:schemeClr val="accent1"/>
                </a:solidFill>
                <a:cs typeface="B Titr" pitchFamily="2" charset="-78"/>
              </a:rPr>
              <a:t>بررسي نشان مي دهد ديدگاه‌هاي تشكيل دهندة آموزش و پرورش انسان‌گرايانه و سازنده‌‌گرايانه، در قالب فراديدگاه تحقق انساني و تلفيق ديدگاه‌هاي: تحقق‌خود و شكوفايي انساني، تربيت عقلاني و رشد فراشناختي، با توجه به طيف صعودي ديدگاهها مي‌باشند.</a:t>
            </a:r>
            <a:r>
              <a:rPr lang="fa-IR" sz="5600" b="1" dirty="0" smtClean="0">
                <a:solidFill>
                  <a:schemeClr val="accent1"/>
                </a:solidFill>
                <a:cs typeface="B Titr" pitchFamily="2" charset="-78"/>
              </a:rPr>
              <a:t> </a:t>
            </a:r>
          </a:p>
          <a:p>
            <a:pPr algn="just" rtl="1">
              <a:lnSpc>
                <a:spcPct val="120000"/>
              </a:lnSpc>
              <a:buFont typeface="Wingdings" pitchFamily="2" charset="2"/>
              <a:buChar char="§"/>
            </a:pPr>
            <a:r>
              <a:rPr lang="ar-SA" sz="5600" b="1" dirty="0" smtClean="0">
                <a:solidFill>
                  <a:schemeClr val="accent1"/>
                </a:solidFill>
                <a:cs typeface="B Titr" pitchFamily="2" charset="-78"/>
              </a:rPr>
              <a:t>مواردي ازمعيارهاي اساسي، ديدگاههاي مورد توجه و تاكيد در اين فراديدگاه و مشخصات فرصت هاي يادگيري را مي‌توان درجدول زير خلاصه كرد: </a:t>
            </a:r>
            <a:endParaRPr lang="fa-IR" sz="5600" b="1" dirty="0" smtClean="0">
              <a:solidFill>
                <a:schemeClr val="accent1"/>
              </a:solidFill>
              <a:cs typeface="B Titr" pitchFamily="2" charset="-78"/>
            </a:endParaRPr>
          </a:p>
          <a:p>
            <a:pPr algn="just" rtl="1">
              <a:lnSpc>
                <a:spcPct val="120000"/>
              </a:lnSpc>
              <a:buFont typeface="Wingdings" pitchFamily="2" charset="2"/>
              <a:buChar char="§"/>
            </a:pPr>
            <a:endParaRPr lang="en-US" sz="5600" b="1" dirty="0" smtClean="0">
              <a:solidFill>
                <a:schemeClr val="accent2"/>
              </a:solidFill>
              <a:cs typeface="B Titr" pitchFamily="2" charset="-78"/>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000100" y="714356"/>
          <a:ext cx="7224712" cy="5482458"/>
        </p:xfrm>
        <a:graphic>
          <a:graphicData uri="http://schemas.openxmlformats.org/drawingml/2006/table">
            <a:tbl>
              <a:tblPr rtl="1"/>
              <a:tblGrid>
                <a:gridCol w="2343134"/>
                <a:gridCol w="2028810"/>
                <a:gridCol w="2852768"/>
              </a:tblGrid>
              <a:tr h="428628">
                <a:tc>
                  <a:txBody>
                    <a:bodyPr/>
                    <a:lstStyle/>
                    <a:p>
                      <a:pPr marL="0" algn="just" rtl="1" eaLnBrk="1" latinLnBrk="0" hangingPunct="1">
                        <a:lnSpc>
                          <a:spcPct val="150000"/>
                        </a:lnSpc>
                        <a:spcBef>
                          <a:spcPts val="1200"/>
                        </a:spcBef>
                        <a:spcAft>
                          <a:spcPts val="600"/>
                        </a:spcAft>
                      </a:pPr>
                      <a:r>
                        <a:rPr kumimoji="0" lang="fa-IR" sz="1200" b="1" kern="1200" dirty="0">
                          <a:solidFill>
                            <a:schemeClr val="tx1"/>
                          </a:solidFill>
                          <a:latin typeface="Calibri"/>
                          <a:ea typeface="Calibri"/>
                          <a:cs typeface="B Titr" pitchFamily="2" charset="-78"/>
                        </a:rPr>
                        <a:t>معيارهاي اساسي</a:t>
                      </a:r>
                      <a:endParaRPr kumimoji="0" lang="en-US" sz="1200" b="1" kern="1200" dirty="0">
                        <a:solidFill>
                          <a:schemeClr val="tx1"/>
                        </a:solidFill>
                        <a:latin typeface="Calibri"/>
                        <a:ea typeface="Calibri"/>
                        <a:cs typeface="B Titr" pitchFamily="2" charset="-78"/>
                      </a:endParaRPr>
                    </a:p>
                  </a:txBody>
                  <a:tcPr marL="50988" marR="509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rtl="1" eaLnBrk="1" latinLnBrk="0" hangingPunct="1">
                        <a:lnSpc>
                          <a:spcPct val="150000"/>
                        </a:lnSpc>
                        <a:spcBef>
                          <a:spcPts val="1200"/>
                        </a:spcBef>
                        <a:spcAft>
                          <a:spcPts val="600"/>
                        </a:spcAft>
                      </a:pPr>
                      <a:r>
                        <a:rPr kumimoji="0" lang="fa-IR" sz="1200" b="1" kern="1200" dirty="0">
                          <a:solidFill>
                            <a:schemeClr val="tx1"/>
                          </a:solidFill>
                          <a:latin typeface="Calibri"/>
                          <a:ea typeface="Calibri"/>
                          <a:cs typeface="B Titr" pitchFamily="2" charset="-78"/>
                        </a:rPr>
                        <a:t>ديدگاههاي مطرح و تلفيق ديدگاهي</a:t>
                      </a:r>
                      <a:endParaRPr kumimoji="0" lang="en-US" sz="1200" b="1" kern="1200" dirty="0">
                        <a:solidFill>
                          <a:schemeClr val="tx1"/>
                        </a:solidFill>
                        <a:latin typeface="Calibri"/>
                        <a:ea typeface="Calibri"/>
                        <a:cs typeface="B Titr" pitchFamily="2" charset="-78"/>
                      </a:endParaRPr>
                    </a:p>
                  </a:txBody>
                  <a:tcPr marL="50988" marR="50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rtl="1" eaLnBrk="1" latinLnBrk="0" hangingPunct="1">
                        <a:lnSpc>
                          <a:spcPct val="150000"/>
                        </a:lnSpc>
                        <a:spcBef>
                          <a:spcPts val="1200"/>
                        </a:spcBef>
                        <a:spcAft>
                          <a:spcPts val="600"/>
                        </a:spcAft>
                      </a:pPr>
                      <a:r>
                        <a:rPr kumimoji="0" lang="fa-IR" sz="1200" b="1" kern="1200" dirty="0">
                          <a:solidFill>
                            <a:schemeClr val="tx1"/>
                          </a:solidFill>
                          <a:latin typeface="Calibri"/>
                          <a:ea typeface="Calibri"/>
                          <a:cs typeface="B Titr" pitchFamily="2" charset="-78"/>
                        </a:rPr>
                        <a:t>مشخصات فرصت هاي يادگيري</a:t>
                      </a:r>
                      <a:endParaRPr kumimoji="0" lang="en-US" sz="1200" b="1" kern="1200" dirty="0">
                        <a:solidFill>
                          <a:schemeClr val="tx1"/>
                        </a:solidFill>
                        <a:latin typeface="Calibri"/>
                        <a:ea typeface="Calibri"/>
                        <a:cs typeface="B Titr" pitchFamily="2" charset="-78"/>
                      </a:endParaRPr>
                    </a:p>
                  </a:txBody>
                  <a:tcPr marL="50988" marR="509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071702">
                <a:tc>
                  <a:txBody>
                    <a:bodyPr/>
                    <a:lstStyle/>
                    <a:p>
                      <a:pPr marL="0" algn="r" rtl="1" eaLnBrk="1" latinLnBrk="0" hangingPunct="1">
                        <a:lnSpc>
                          <a:spcPct val="115000"/>
                        </a:lnSpc>
                        <a:spcAft>
                          <a:spcPts val="0"/>
                        </a:spcAft>
                        <a:buFontTx/>
                        <a:buNone/>
                      </a:pPr>
                      <a:r>
                        <a:rPr kumimoji="0" lang="fa-IR" sz="1300" b="1" kern="1200" dirty="0" smtClean="0">
                          <a:solidFill>
                            <a:schemeClr val="accent2"/>
                          </a:solidFill>
                          <a:latin typeface="Calibri"/>
                          <a:ea typeface="Calibri"/>
                          <a:cs typeface="B Titr" pitchFamily="2" charset="-78"/>
                        </a:rPr>
                        <a:t>- انساني </a:t>
                      </a:r>
                      <a:r>
                        <a:rPr kumimoji="0" lang="fa-IR" sz="1300" b="1" kern="1200" dirty="0">
                          <a:solidFill>
                            <a:schemeClr val="accent2"/>
                          </a:solidFill>
                          <a:latin typeface="Calibri"/>
                          <a:ea typeface="Calibri"/>
                          <a:cs typeface="B Titr" pitchFamily="2" charset="-78"/>
                        </a:rPr>
                        <a:t>كردن آموزش</a:t>
                      </a:r>
                      <a:endParaRPr kumimoji="0" lang="en-US" sz="1300" b="1" kern="1200" dirty="0">
                        <a:solidFill>
                          <a:schemeClr val="accent2"/>
                        </a:solidFill>
                        <a:latin typeface="Calibri"/>
                        <a:ea typeface="Calibri"/>
                        <a:cs typeface="B Titr" pitchFamily="2" charset="-78"/>
                      </a:endParaRPr>
                    </a:p>
                    <a:p>
                      <a:pPr marL="0" algn="r" rtl="1" eaLnBrk="1" latinLnBrk="0" hangingPunct="1">
                        <a:lnSpc>
                          <a:spcPct val="115000"/>
                        </a:lnSpc>
                        <a:spcAft>
                          <a:spcPts val="0"/>
                        </a:spcAft>
                        <a:buFontTx/>
                        <a:buNone/>
                      </a:pPr>
                      <a:r>
                        <a:rPr kumimoji="0" lang="fa-IR" sz="1300" b="1" kern="1200" dirty="0" smtClean="0">
                          <a:solidFill>
                            <a:schemeClr val="accent2"/>
                          </a:solidFill>
                          <a:latin typeface="Calibri"/>
                          <a:ea typeface="Calibri"/>
                          <a:cs typeface="B Titr" pitchFamily="2" charset="-78"/>
                        </a:rPr>
                        <a:t>- محوربودن </a:t>
                      </a:r>
                      <a:r>
                        <a:rPr kumimoji="0" lang="fa-IR" sz="1300" b="1" kern="1200" dirty="0">
                          <a:solidFill>
                            <a:schemeClr val="accent2"/>
                          </a:solidFill>
                          <a:latin typeface="Calibri"/>
                          <a:ea typeface="Calibri"/>
                          <a:cs typeface="B Titr" pitchFamily="2" charset="-78"/>
                        </a:rPr>
                        <a:t>دانش آموز در كار برنامه درسي</a:t>
                      </a:r>
                      <a:endParaRPr kumimoji="0" lang="en-US" sz="1300" b="1" kern="1200" dirty="0">
                        <a:solidFill>
                          <a:schemeClr val="accent2"/>
                        </a:solidFill>
                        <a:latin typeface="Calibri"/>
                        <a:ea typeface="Calibri"/>
                        <a:cs typeface="B Titr" pitchFamily="2" charset="-78"/>
                      </a:endParaRPr>
                    </a:p>
                    <a:p>
                      <a:pPr marL="0" algn="r" rtl="1" eaLnBrk="1" latinLnBrk="0" hangingPunct="1">
                        <a:lnSpc>
                          <a:spcPct val="115000"/>
                        </a:lnSpc>
                        <a:spcAft>
                          <a:spcPts val="0"/>
                        </a:spcAft>
                      </a:pPr>
                      <a:r>
                        <a:rPr kumimoji="0" lang="fa-IR" sz="1300" b="1" kern="1200" dirty="0" smtClean="0">
                          <a:solidFill>
                            <a:schemeClr val="accent2"/>
                          </a:solidFill>
                          <a:latin typeface="Calibri"/>
                          <a:ea typeface="Calibri"/>
                          <a:cs typeface="B Titr" pitchFamily="2" charset="-78"/>
                        </a:rPr>
                        <a:t>-رهاساز </a:t>
                      </a:r>
                      <a:r>
                        <a:rPr kumimoji="0" lang="fa-IR" sz="1300" b="1" kern="1200" dirty="0">
                          <a:solidFill>
                            <a:schemeClr val="accent2"/>
                          </a:solidFill>
                          <a:latin typeface="Calibri"/>
                          <a:ea typeface="Calibri"/>
                          <a:cs typeface="B Titr" pitchFamily="2" charset="-78"/>
                        </a:rPr>
                        <a:t>بودن يادگيري </a:t>
                      </a:r>
                      <a:endParaRPr kumimoji="0" lang="en-US" sz="1300" b="1" kern="1200" dirty="0">
                        <a:solidFill>
                          <a:schemeClr val="accent2"/>
                        </a:solidFill>
                        <a:latin typeface="Calibri"/>
                        <a:ea typeface="Calibri"/>
                        <a:cs typeface="B Titr" pitchFamily="2" charset="-78"/>
                      </a:endParaRPr>
                    </a:p>
                    <a:p>
                      <a:pPr marL="0" algn="r" rtl="1" eaLnBrk="1" latinLnBrk="0" hangingPunct="1">
                        <a:lnSpc>
                          <a:spcPct val="115000"/>
                        </a:lnSpc>
                        <a:spcAft>
                          <a:spcPts val="0"/>
                        </a:spcAft>
                      </a:pPr>
                      <a:r>
                        <a:rPr kumimoji="0" lang="fa-IR" sz="1300" b="1" kern="1200" dirty="0" smtClean="0">
                          <a:solidFill>
                            <a:schemeClr val="accent2"/>
                          </a:solidFill>
                          <a:latin typeface="Calibri"/>
                          <a:ea typeface="Calibri"/>
                          <a:cs typeface="B Titr" pitchFamily="2" charset="-78"/>
                        </a:rPr>
                        <a:t>- دانش‌آموز </a:t>
                      </a:r>
                      <a:r>
                        <a:rPr kumimoji="0" lang="fa-IR" sz="1300" b="1" kern="1200" dirty="0">
                          <a:solidFill>
                            <a:schemeClr val="accent2"/>
                          </a:solidFill>
                          <a:latin typeface="Calibri"/>
                          <a:ea typeface="Calibri"/>
                          <a:cs typeface="B Titr" pitchFamily="2" charset="-78"/>
                        </a:rPr>
                        <a:t>نهاد فعال معناساز است</a:t>
                      </a:r>
                      <a:endParaRPr kumimoji="0" lang="en-US" sz="1300" b="1" kern="1200" dirty="0">
                        <a:solidFill>
                          <a:schemeClr val="accent2"/>
                        </a:solidFill>
                        <a:latin typeface="Calibri"/>
                        <a:ea typeface="Calibri"/>
                        <a:cs typeface="B Titr" pitchFamily="2" charset="-78"/>
                      </a:endParaRPr>
                    </a:p>
                    <a:p>
                      <a:pPr marL="0" algn="r" rtl="1" eaLnBrk="1" latinLnBrk="0" hangingPunct="1">
                        <a:lnSpc>
                          <a:spcPct val="115000"/>
                        </a:lnSpc>
                        <a:spcAft>
                          <a:spcPts val="0"/>
                        </a:spcAft>
                      </a:pPr>
                      <a:r>
                        <a:rPr kumimoji="0" lang="en-US" sz="1300" b="1" kern="1200" dirty="0" smtClean="0">
                          <a:solidFill>
                            <a:schemeClr val="accent2"/>
                          </a:solidFill>
                          <a:latin typeface="Calibri"/>
                          <a:ea typeface="Calibri"/>
                          <a:cs typeface="B Titr" pitchFamily="2" charset="-78"/>
                        </a:rPr>
                        <a:t>-</a:t>
                      </a:r>
                      <a:r>
                        <a:rPr kumimoji="0" lang="fa-IR" sz="1300" b="1" kern="1200" dirty="0" smtClean="0">
                          <a:solidFill>
                            <a:schemeClr val="accent2"/>
                          </a:solidFill>
                          <a:latin typeface="Calibri"/>
                          <a:ea typeface="Calibri"/>
                          <a:cs typeface="B Titr" pitchFamily="2" charset="-78"/>
                        </a:rPr>
                        <a:t>عدم </a:t>
                      </a:r>
                      <a:r>
                        <a:rPr kumimoji="0" lang="fa-IR" sz="1300" b="1" kern="1200" dirty="0">
                          <a:solidFill>
                            <a:schemeClr val="accent2"/>
                          </a:solidFill>
                          <a:latin typeface="Calibri"/>
                          <a:ea typeface="Calibri"/>
                          <a:cs typeface="B Titr" pitchFamily="2" charset="-78"/>
                        </a:rPr>
                        <a:t>تمركز </a:t>
                      </a:r>
                      <a:r>
                        <a:rPr kumimoji="0" lang="fa-IR" sz="1300" b="1" kern="1200" dirty="0" smtClean="0">
                          <a:solidFill>
                            <a:schemeClr val="accent2"/>
                          </a:solidFill>
                          <a:latin typeface="Calibri"/>
                          <a:ea typeface="Calibri"/>
                          <a:cs typeface="B Titr" pitchFamily="2" charset="-78"/>
                        </a:rPr>
                        <a:t>بر</a:t>
                      </a:r>
                      <a:r>
                        <a:rPr kumimoji="0" lang="fa-IR" sz="1300" b="1" kern="1200" baseline="0" dirty="0" smtClean="0">
                          <a:solidFill>
                            <a:schemeClr val="accent2"/>
                          </a:solidFill>
                          <a:latin typeface="Calibri"/>
                          <a:ea typeface="Calibri"/>
                          <a:cs typeface="B Titr" pitchFamily="2" charset="-78"/>
                        </a:rPr>
                        <a:t> </a:t>
                      </a:r>
                      <a:r>
                        <a:rPr kumimoji="0" lang="fa-IR" sz="1300" b="1" kern="1200" dirty="0" smtClean="0">
                          <a:solidFill>
                            <a:schemeClr val="accent2"/>
                          </a:solidFill>
                          <a:latin typeface="Calibri"/>
                          <a:ea typeface="Calibri"/>
                          <a:cs typeface="B Titr" pitchFamily="2" charset="-78"/>
                        </a:rPr>
                        <a:t>مرجعيت </a:t>
                      </a:r>
                      <a:r>
                        <a:rPr kumimoji="0" lang="fa-IR" sz="1300" b="1" kern="1200" dirty="0">
                          <a:solidFill>
                            <a:schemeClr val="accent2"/>
                          </a:solidFill>
                          <a:latin typeface="Calibri"/>
                          <a:ea typeface="Calibri"/>
                          <a:cs typeface="B Titr" pitchFamily="2" charset="-78"/>
                        </a:rPr>
                        <a:t>و سازماندهي</a:t>
                      </a:r>
                      <a:endParaRPr kumimoji="0" lang="en-US" sz="1300" b="1" kern="1200" dirty="0">
                        <a:solidFill>
                          <a:schemeClr val="accent2"/>
                        </a:solidFill>
                        <a:latin typeface="Calibri"/>
                        <a:ea typeface="Calibri"/>
                        <a:cs typeface="B Titr" pitchFamily="2" charset="-78"/>
                      </a:endParaRPr>
                    </a:p>
                  </a:txBody>
                  <a:tcPr marL="50988" marR="509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rtl="1" eaLnBrk="1" latinLnBrk="0" hangingPunct="1">
                        <a:lnSpc>
                          <a:spcPct val="115000"/>
                        </a:lnSpc>
                        <a:spcAft>
                          <a:spcPts val="0"/>
                        </a:spcAft>
                      </a:pPr>
                      <a:r>
                        <a:rPr kumimoji="0" lang="fa-IR" sz="1300" b="1" kern="1200" dirty="0">
                          <a:solidFill>
                            <a:schemeClr val="accent2"/>
                          </a:solidFill>
                          <a:latin typeface="Calibri"/>
                          <a:ea typeface="Calibri"/>
                          <a:cs typeface="B Titr" pitchFamily="2" charset="-78"/>
                        </a:rPr>
                        <a:t>تحقق‌خود و شكوفايي انساني</a:t>
                      </a:r>
                      <a:endParaRPr kumimoji="0" lang="en-US" sz="1300" b="1" kern="1200" dirty="0">
                        <a:solidFill>
                          <a:schemeClr val="accent2"/>
                        </a:solidFill>
                        <a:latin typeface="Calibri"/>
                        <a:ea typeface="Calibri"/>
                        <a:cs typeface="B Titr" pitchFamily="2" charset="-78"/>
                      </a:endParaRPr>
                    </a:p>
                  </a:txBody>
                  <a:tcPr marL="50988" marR="50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rtl="1" eaLnBrk="1" latinLnBrk="0" hangingPunct="1">
                        <a:lnSpc>
                          <a:spcPct val="115000"/>
                        </a:lnSpc>
                        <a:spcAft>
                          <a:spcPts val="0"/>
                        </a:spcAft>
                      </a:pPr>
                      <a:r>
                        <a:rPr kumimoji="0" lang="fa-IR" sz="1300" b="1" kern="1200" dirty="0">
                          <a:solidFill>
                            <a:schemeClr val="accent2"/>
                          </a:solidFill>
                          <a:latin typeface="Calibri"/>
                          <a:ea typeface="Calibri"/>
                          <a:cs typeface="B Titr" pitchFamily="2" charset="-78"/>
                        </a:rPr>
                        <a:t>-انتقالي در فضا و جوّ مدرسه و كلاس به سوي فهميدن، همدردي و تشويق و اعتماد.</a:t>
                      </a:r>
                      <a:endParaRPr kumimoji="0" lang="en-US" sz="1300" b="1" kern="1200" dirty="0">
                        <a:solidFill>
                          <a:schemeClr val="accent2"/>
                        </a:solidFill>
                        <a:latin typeface="Calibri"/>
                        <a:ea typeface="Calibri"/>
                        <a:cs typeface="B Titr" pitchFamily="2" charset="-78"/>
                      </a:endParaRPr>
                    </a:p>
                    <a:p>
                      <a:pPr marL="0" algn="r" rtl="1" eaLnBrk="1" latinLnBrk="0" hangingPunct="1">
                        <a:lnSpc>
                          <a:spcPct val="115000"/>
                        </a:lnSpc>
                        <a:spcAft>
                          <a:spcPts val="0"/>
                        </a:spcAft>
                      </a:pPr>
                      <a:r>
                        <a:rPr kumimoji="0" lang="fa-IR" sz="1300" b="1" kern="1200" dirty="0">
                          <a:solidFill>
                            <a:schemeClr val="accent2"/>
                          </a:solidFill>
                          <a:latin typeface="Calibri"/>
                          <a:ea typeface="Calibri"/>
                          <a:cs typeface="B Titr" pitchFamily="2" charset="-78"/>
                        </a:rPr>
                        <a:t>-به فراگيران اجازه داده مي شود تا در پاسخ‌هاي خود به دنباله‌اي از فعاليت‌ها، در جستجوي يافتن الگوي شخصي متمايز باشند.</a:t>
                      </a:r>
                      <a:endParaRPr kumimoji="0" lang="en-US" sz="1300" b="1" kern="1200" dirty="0">
                        <a:solidFill>
                          <a:schemeClr val="accent2"/>
                        </a:solidFill>
                        <a:latin typeface="Calibri"/>
                        <a:ea typeface="Calibri"/>
                        <a:cs typeface="B Titr" pitchFamily="2" charset="-78"/>
                      </a:endParaRPr>
                    </a:p>
                    <a:p>
                      <a:pPr marL="0" algn="r" rtl="1" eaLnBrk="1" latinLnBrk="0" hangingPunct="1">
                        <a:lnSpc>
                          <a:spcPct val="115000"/>
                        </a:lnSpc>
                        <a:spcAft>
                          <a:spcPts val="0"/>
                        </a:spcAft>
                      </a:pPr>
                      <a:r>
                        <a:rPr kumimoji="0" lang="fa-IR" sz="1300" b="1" kern="1200" dirty="0">
                          <a:solidFill>
                            <a:schemeClr val="accent2"/>
                          </a:solidFill>
                          <a:latin typeface="Calibri"/>
                          <a:ea typeface="Calibri"/>
                          <a:cs typeface="B Titr" pitchFamily="2" charset="-78"/>
                        </a:rPr>
                        <a:t>-برنامه‌درسي،‌ يك‌تبادل ايده‌ها و‌تجربه‌ها مي‌باشد؛</a:t>
                      </a:r>
                      <a:endParaRPr kumimoji="0" lang="en-US" sz="1300" b="1" kern="1200" dirty="0">
                        <a:solidFill>
                          <a:schemeClr val="accent2"/>
                        </a:solidFill>
                        <a:latin typeface="Calibri"/>
                        <a:ea typeface="Calibri"/>
                        <a:cs typeface="B Titr" pitchFamily="2" charset="-78"/>
                      </a:endParaRPr>
                    </a:p>
                    <a:p>
                      <a:pPr marL="0" algn="r" rtl="1" eaLnBrk="1" latinLnBrk="0" hangingPunct="1">
                        <a:lnSpc>
                          <a:spcPct val="115000"/>
                        </a:lnSpc>
                        <a:spcAft>
                          <a:spcPts val="0"/>
                        </a:spcAft>
                      </a:pPr>
                      <a:r>
                        <a:rPr kumimoji="0" lang="fa-IR" sz="1300" b="1" kern="1200" dirty="0">
                          <a:solidFill>
                            <a:schemeClr val="accent2"/>
                          </a:solidFill>
                          <a:latin typeface="Calibri"/>
                          <a:ea typeface="Calibri"/>
                          <a:cs typeface="B Titr" pitchFamily="2" charset="-78"/>
                        </a:rPr>
                        <a:t>-معلم فرصت‌هايي براي يادگيرندگان خلق مي‌كند تا با علائق عاطفي‌شان از جمله باورها، ارزش‌ها، هدف‌ها، ترس‌ها و رابطه‌مندي‌ها مواجه شوند. </a:t>
                      </a:r>
                      <a:endParaRPr kumimoji="0" lang="en-US" sz="1300" b="1" kern="1200" dirty="0">
                        <a:solidFill>
                          <a:schemeClr val="accent2"/>
                        </a:solidFill>
                        <a:latin typeface="Calibri"/>
                        <a:ea typeface="Calibri"/>
                        <a:cs typeface="B Titr" pitchFamily="2" charset="-78"/>
                      </a:endParaRPr>
                    </a:p>
                  </a:txBody>
                  <a:tcPr marL="50988" marR="509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5041">
                <a:tc>
                  <a:txBody>
                    <a:bodyPr/>
                    <a:lstStyle/>
                    <a:p>
                      <a:pPr marL="0" algn="r" rtl="1" eaLnBrk="1" latinLnBrk="0" hangingPunct="1">
                        <a:lnSpc>
                          <a:spcPct val="115000"/>
                        </a:lnSpc>
                        <a:spcAft>
                          <a:spcPts val="0"/>
                        </a:spcAft>
                      </a:pPr>
                      <a:r>
                        <a:rPr kumimoji="0" lang="en-US" sz="1300" b="1" kern="1200" dirty="0" smtClean="0">
                          <a:solidFill>
                            <a:schemeClr val="accent2"/>
                          </a:solidFill>
                          <a:latin typeface="Calibri"/>
                          <a:ea typeface="Calibri"/>
                          <a:cs typeface="B Titr" pitchFamily="2" charset="-78"/>
                        </a:rPr>
                        <a:t>- </a:t>
                      </a:r>
                      <a:r>
                        <a:rPr kumimoji="0" lang="fa-IR" sz="1300" b="1" kern="1200" dirty="0" smtClean="0">
                          <a:solidFill>
                            <a:schemeClr val="accent2"/>
                          </a:solidFill>
                          <a:latin typeface="Calibri"/>
                          <a:ea typeface="Calibri"/>
                          <a:cs typeface="B Titr" pitchFamily="2" charset="-78"/>
                        </a:rPr>
                        <a:t>دانش‌‌آموز </a:t>
                      </a:r>
                      <a:r>
                        <a:rPr kumimoji="0" lang="fa-IR" sz="1300" b="1" kern="1200" dirty="0">
                          <a:solidFill>
                            <a:schemeClr val="accent2"/>
                          </a:solidFill>
                          <a:latin typeface="Calibri"/>
                          <a:ea typeface="Calibri"/>
                          <a:cs typeface="B Titr" pitchFamily="2" charset="-78"/>
                        </a:rPr>
                        <a:t>زيربناي علمي خود را ساخت مي‌دهد</a:t>
                      </a:r>
                      <a:endParaRPr kumimoji="0" lang="en-US" sz="1300" b="1" kern="1200" dirty="0">
                        <a:solidFill>
                          <a:schemeClr val="accent2"/>
                        </a:solidFill>
                        <a:latin typeface="Calibri"/>
                        <a:ea typeface="Calibri"/>
                        <a:cs typeface="B Titr" pitchFamily="2" charset="-78"/>
                      </a:endParaRPr>
                    </a:p>
                    <a:p>
                      <a:pPr marL="0" algn="r" rtl="1" eaLnBrk="1" latinLnBrk="0" hangingPunct="1">
                        <a:lnSpc>
                          <a:spcPct val="115000"/>
                        </a:lnSpc>
                        <a:spcAft>
                          <a:spcPts val="0"/>
                        </a:spcAft>
                      </a:pPr>
                      <a:r>
                        <a:rPr kumimoji="0" lang="en-US" sz="1300" b="1" kern="1200" dirty="0" smtClean="0">
                          <a:solidFill>
                            <a:schemeClr val="accent2"/>
                          </a:solidFill>
                          <a:latin typeface="Calibri"/>
                          <a:ea typeface="Calibri"/>
                          <a:cs typeface="B Titr" pitchFamily="2" charset="-78"/>
                        </a:rPr>
                        <a:t> -</a:t>
                      </a:r>
                      <a:r>
                        <a:rPr kumimoji="0" lang="fa-IR" sz="1300" b="1" kern="1200" dirty="0" smtClean="0">
                          <a:solidFill>
                            <a:schemeClr val="accent2"/>
                          </a:solidFill>
                          <a:latin typeface="Calibri"/>
                          <a:ea typeface="Calibri"/>
                          <a:cs typeface="B Titr" pitchFamily="2" charset="-78"/>
                        </a:rPr>
                        <a:t>توجه </a:t>
                      </a:r>
                      <a:r>
                        <a:rPr kumimoji="0" lang="fa-IR" sz="1300" b="1" kern="1200" dirty="0">
                          <a:solidFill>
                            <a:schemeClr val="accent2"/>
                          </a:solidFill>
                          <a:latin typeface="Calibri"/>
                          <a:ea typeface="Calibri"/>
                          <a:cs typeface="B Titr" pitchFamily="2" charset="-78"/>
                        </a:rPr>
                        <a:t>به ايده‌هاي دانش آموزان</a:t>
                      </a:r>
                      <a:endParaRPr kumimoji="0" lang="en-US" sz="1300" b="1" kern="1200" dirty="0">
                        <a:solidFill>
                          <a:schemeClr val="accent2"/>
                        </a:solidFill>
                        <a:latin typeface="Calibri"/>
                        <a:ea typeface="Calibri"/>
                        <a:cs typeface="B Titr" pitchFamily="2" charset="-78"/>
                      </a:endParaRPr>
                    </a:p>
                  </a:txBody>
                  <a:tcPr marL="50988" marR="509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r" rtl="1" eaLnBrk="1" latinLnBrk="0" hangingPunct="1">
                        <a:lnSpc>
                          <a:spcPct val="115000"/>
                        </a:lnSpc>
                        <a:spcAft>
                          <a:spcPts val="0"/>
                        </a:spcAft>
                      </a:pPr>
                      <a:r>
                        <a:rPr kumimoji="0" lang="fa-IR" sz="1300" b="1" kern="1200" dirty="0">
                          <a:solidFill>
                            <a:schemeClr val="accent2"/>
                          </a:solidFill>
                          <a:latin typeface="Calibri"/>
                          <a:ea typeface="Calibri"/>
                          <a:cs typeface="B Titr" pitchFamily="2" charset="-78"/>
                        </a:rPr>
                        <a:t>تربيت عقلاني و رشد فراشناختي،</a:t>
                      </a:r>
                      <a:endParaRPr kumimoji="0" lang="en-US" sz="1300" b="1" kern="1200" dirty="0">
                        <a:solidFill>
                          <a:schemeClr val="accent2"/>
                        </a:solidFill>
                        <a:latin typeface="Calibri"/>
                        <a:ea typeface="Calibri"/>
                        <a:cs typeface="B Titr" pitchFamily="2" charset="-78"/>
                      </a:endParaRPr>
                    </a:p>
                  </a:txBody>
                  <a:tcPr marL="50988" marR="50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r" rtl="1" eaLnBrk="1" latinLnBrk="0" hangingPunct="1">
                        <a:lnSpc>
                          <a:spcPct val="115000"/>
                        </a:lnSpc>
                        <a:spcAft>
                          <a:spcPts val="0"/>
                        </a:spcAft>
                      </a:pPr>
                      <a:r>
                        <a:rPr kumimoji="0" lang="fa-IR" sz="1300" b="1" kern="1200" dirty="0">
                          <a:solidFill>
                            <a:schemeClr val="accent2"/>
                          </a:solidFill>
                          <a:latin typeface="Calibri"/>
                          <a:ea typeface="Calibri"/>
                          <a:cs typeface="B Titr" pitchFamily="2" charset="-78"/>
                        </a:rPr>
                        <a:t>-تشويق آزادي در شكل تحرّك دانش‌آموز، قدرت انتخاب قابل توجه در فعاليت‌هاي برنامه درسي و يادگيري از طريق انجام دادن، </a:t>
                      </a:r>
                      <a:endParaRPr kumimoji="0" lang="en-US" sz="1300" b="1" kern="1200" dirty="0">
                        <a:solidFill>
                          <a:schemeClr val="accent2"/>
                        </a:solidFill>
                        <a:latin typeface="Calibri"/>
                        <a:ea typeface="Calibri"/>
                        <a:cs typeface="B Titr" pitchFamily="2" charset="-78"/>
                      </a:endParaRPr>
                    </a:p>
                    <a:p>
                      <a:pPr marL="0" algn="r" rtl="1" eaLnBrk="1" latinLnBrk="0" hangingPunct="1">
                        <a:lnSpc>
                          <a:spcPct val="115000"/>
                        </a:lnSpc>
                        <a:spcAft>
                          <a:spcPts val="0"/>
                        </a:spcAft>
                      </a:pPr>
                      <a:r>
                        <a:rPr kumimoji="0" lang="fa-IR" sz="1300" b="1" kern="1200" dirty="0">
                          <a:solidFill>
                            <a:schemeClr val="accent2"/>
                          </a:solidFill>
                          <a:latin typeface="Calibri"/>
                          <a:ea typeface="Calibri"/>
                          <a:cs typeface="B Titr" pitchFamily="2" charset="-78"/>
                        </a:rPr>
                        <a:t>-دانش آموزان معاني را بررسي‌كنند و با‌توجه به احساس خود از معناداري، اهميت و هدايت‌گر بودن آن را تفسير مي‌كنند. </a:t>
                      </a:r>
                      <a:endParaRPr kumimoji="0" lang="en-US" sz="1300" b="1" kern="1200" dirty="0">
                        <a:solidFill>
                          <a:schemeClr val="accent2"/>
                        </a:solidFill>
                        <a:latin typeface="Calibri"/>
                        <a:ea typeface="Calibri"/>
                        <a:cs typeface="B Titr" pitchFamily="2" charset="-78"/>
                      </a:endParaRPr>
                    </a:p>
                    <a:p>
                      <a:pPr marL="0" algn="r" rtl="1" eaLnBrk="1" latinLnBrk="0" hangingPunct="1">
                        <a:lnSpc>
                          <a:spcPct val="115000"/>
                        </a:lnSpc>
                        <a:spcAft>
                          <a:spcPts val="0"/>
                        </a:spcAft>
                      </a:pPr>
                      <a:r>
                        <a:rPr kumimoji="0" lang="fa-IR" sz="1300" b="1" kern="1200" dirty="0">
                          <a:solidFill>
                            <a:schemeClr val="accent2"/>
                          </a:solidFill>
                          <a:latin typeface="Calibri"/>
                          <a:ea typeface="Calibri"/>
                          <a:cs typeface="B Titr" pitchFamily="2" charset="-78"/>
                        </a:rPr>
                        <a:t>-مطالعة تفكّر خود توسط فرد، يعني جملات، گفتگوها و تخيّلات، وسيله‌اي براي نايل شدن به خودآگاهي است. </a:t>
                      </a:r>
                      <a:endParaRPr kumimoji="0" lang="en-US" sz="1300" b="1" kern="1200" dirty="0">
                        <a:solidFill>
                          <a:schemeClr val="accent2"/>
                        </a:solidFill>
                        <a:latin typeface="Calibri"/>
                        <a:ea typeface="Calibri"/>
                        <a:cs typeface="B Titr" pitchFamily="2" charset="-78"/>
                      </a:endParaRPr>
                    </a:p>
                    <a:p>
                      <a:pPr marL="0" algn="r" rtl="1" eaLnBrk="1" latinLnBrk="0" hangingPunct="1">
                        <a:lnSpc>
                          <a:spcPct val="115000"/>
                        </a:lnSpc>
                        <a:spcAft>
                          <a:spcPts val="0"/>
                        </a:spcAft>
                      </a:pPr>
                      <a:r>
                        <a:rPr kumimoji="0" lang="fa-IR" sz="1300" b="1" kern="1200" dirty="0">
                          <a:solidFill>
                            <a:schemeClr val="accent2"/>
                          </a:solidFill>
                          <a:latin typeface="Calibri"/>
                          <a:ea typeface="Calibri"/>
                          <a:cs typeface="B Titr" pitchFamily="2" charset="-78"/>
                        </a:rPr>
                        <a:t>-مطالعة كردارها و تجربه‌ها، حركت‌ها و آشكارسازي ‌هاي جسماني.</a:t>
                      </a:r>
                      <a:endParaRPr kumimoji="0" lang="en-US" sz="1300" b="1" kern="1200" dirty="0">
                        <a:solidFill>
                          <a:schemeClr val="accent2"/>
                        </a:solidFill>
                        <a:latin typeface="Calibri"/>
                        <a:ea typeface="Calibri"/>
                        <a:cs typeface="B Titr" pitchFamily="2" charset="-78"/>
                      </a:endParaRPr>
                    </a:p>
                  </a:txBody>
                  <a:tcPr marL="50988" marR="509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1820206"/>
            <a:ext cx="7772400" cy="1394480"/>
          </a:xfrm>
        </p:spPr>
        <p:txBody>
          <a:bodyPr>
            <a:normAutofit/>
          </a:bodyPr>
          <a:lstStyle/>
          <a:p>
            <a:r>
              <a:rPr lang="fa-IR" sz="2000" dirty="0" smtClean="0">
                <a:solidFill>
                  <a:schemeClr val="tx1"/>
                </a:solidFill>
              </a:rPr>
              <a:t/>
            </a:r>
            <a:br>
              <a:rPr lang="fa-IR" sz="2000" dirty="0" smtClean="0">
                <a:solidFill>
                  <a:schemeClr val="tx1"/>
                </a:solidFill>
              </a:rPr>
            </a:br>
            <a:endParaRPr lang="en-US" sz="2000" dirty="0" smtClean="0">
              <a:solidFill>
                <a:schemeClr val="tx1"/>
              </a:solidFill>
            </a:endParaRPr>
          </a:p>
        </p:txBody>
      </p:sp>
      <p:sp>
        <p:nvSpPr>
          <p:cNvPr id="3" name="Content Placeholder 2"/>
          <p:cNvSpPr>
            <a:spLocks noGrp="1"/>
          </p:cNvSpPr>
          <p:nvPr>
            <p:ph type="subTitle" idx="1"/>
          </p:nvPr>
        </p:nvSpPr>
        <p:spPr>
          <a:xfrm>
            <a:off x="722376" y="3685032"/>
            <a:ext cx="7772400" cy="2672926"/>
          </a:xfrm>
        </p:spPr>
        <p:txBody>
          <a:bodyPr>
            <a:normAutofit/>
          </a:bodyPr>
          <a:lstStyle/>
          <a:p>
            <a:pPr rtl="1"/>
            <a:endParaRPr lang="en-US" dirty="0" smtClean="0"/>
          </a:p>
          <a:p>
            <a:pPr rtl="1"/>
            <a:endParaRPr lang="en-US" dirty="0" smtClean="0"/>
          </a:p>
          <a:p>
            <a:pPr rtl="1"/>
            <a:endParaRPr lang="en-US" dirty="0"/>
          </a:p>
        </p:txBody>
      </p:sp>
      <p:sp>
        <p:nvSpPr>
          <p:cNvPr id="4" name="Rectangle 3"/>
          <p:cNvSpPr/>
          <p:nvPr/>
        </p:nvSpPr>
        <p:spPr>
          <a:xfrm>
            <a:off x="1071538" y="500042"/>
            <a:ext cx="7215238" cy="3016210"/>
          </a:xfrm>
          <a:prstGeom prst="rect">
            <a:avLst/>
          </a:prstGeom>
        </p:spPr>
        <p:txBody>
          <a:bodyPr wrap="square">
            <a:spAutoFit/>
          </a:bodyPr>
          <a:lstStyle/>
          <a:p>
            <a:pPr algn="just" rtl="1">
              <a:spcBef>
                <a:spcPts val="600"/>
              </a:spcBef>
              <a:spcAft>
                <a:spcPts val="600"/>
              </a:spcAft>
            </a:pPr>
            <a:r>
              <a:rPr lang="fa-IR" sz="2000" b="1" dirty="0">
                <a:effectLst>
                  <a:outerShdw blurRad="53975" dist="22860" dir="5400000" algn="tl" rotWithShape="0">
                    <a:srgbClr val="000000">
                      <a:alpha val="55000"/>
                    </a:srgbClr>
                  </a:outerShdw>
                </a:effectLst>
              </a:rPr>
              <a:t>هدف نشست:</a:t>
            </a:r>
            <a:endParaRPr lang="en-US" sz="2000" b="1" dirty="0">
              <a:effectLst>
                <a:outerShdw blurRad="53975" dist="22860" dir="5400000" algn="tl" rotWithShape="0">
                  <a:srgbClr val="000000">
                    <a:alpha val="55000"/>
                  </a:srgbClr>
                </a:outerShdw>
              </a:effectLst>
            </a:endParaRPr>
          </a:p>
          <a:p>
            <a:pPr algn="just" rtl="1">
              <a:spcBef>
                <a:spcPts val="600"/>
              </a:spcBef>
              <a:spcAft>
                <a:spcPts val="1200"/>
              </a:spcAft>
            </a:pPr>
            <a:r>
              <a:rPr lang="fa-IR" sz="2000" b="1" dirty="0">
                <a:solidFill>
                  <a:schemeClr val="accent1"/>
                </a:solidFill>
                <a:effectLst>
                  <a:outerShdw blurRad="53975" dist="22860" dir="5400000" algn="tl" rotWithShape="0">
                    <a:srgbClr val="000000">
                      <a:alpha val="55000"/>
                    </a:srgbClr>
                  </a:outerShdw>
                </a:effectLst>
              </a:rPr>
              <a:t>ترسيم چشم‌اندازي از فرصت‌هاي يادگيري در برنامه درسي و آموزش و </a:t>
            </a:r>
            <a:r>
              <a:rPr lang="fa-IR" sz="2000" b="1" dirty="0" smtClean="0">
                <a:solidFill>
                  <a:schemeClr val="accent1"/>
                </a:solidFill>
                <a:effectLst>
                  <a:outerShdw blurRad="53975" dist="22860" dir="5400000" algn="tl" rotWithShape="0">
                    <a:srgbClr val="000000">
                      <a:alpha val="55000"/>
                    </a:srgbClr>
                  </a:outerShdw>
                </a:effectLst>
              </a:rPr>
              <a:t>ارتباط آن با بحث ديدگاه‌هاي برنامه درسي و </a:t>
            </a:r>
            <a:r>
              <a:rPr lang="fa-IR" sz="2000" b="1" dirty="0">
                <a:solidFill>
                  <a:schemeClr val="accent1"/>
                </a:solidFill>
                <a:effectLst>
                  <a:outerShdw blurRad="53975" dist="22860" dir="5400000" algn="tl" rotWithShape="0">
                    <a:srgbClr val="000000">
                      <a:alpha val="55000"/>
                    </a:srgbClr>
                  </a:outerShdw>
                </a:effectLst>
              </a:rPr>
              <a:t>توجه به كاربرد تلفيقي همخوان </a:t>
            </a:r>
            <a:r>
              <a:rPr lang="fa-IR" sz="2000" b="1" dirty="0" smtClean="0">
                <a:solidFill>
                  <a:schemeClr val="accent1"/>
                </a:solidFill>
                <a:effectLst>
                  <a:outerShdw blurRad="53975" dist="22860" dir="5400000" algn="tl" rotWithShape="0">
                    <a:srgbClr val="000000">
                      <a:alpha val="55000"/>
                    </a:srgbClr>
                  </a:outerShdw>
                </a:effectLst>
              </a:rPr>
              <a:t>از </a:t>
            </a:r>
            <a:r>
              <a:rPr lang="fa-IR" sz="2000" b="1" dirty="0">
                <a:solidFill>
                  <a:schemeClr val="accent1"/>
                </a:solidFill>
                <a:effectLst>
                  <a:outerShdw blurRad="53975" dist="22860" dir="5400000" algn="tl" rotWithShape="0">
                    <a:srgbClr val="000000">
                      <a:alpha val="55000"/>
                    </a:srgbClr>
                  </a:outerShdw>
                </a:effectLst>
              </a:rPr>
              <a:t>ديدگاه‌هاي برنامه درسي در برنامه ريزي درسي، هدف اصلي اين نشست است.  اين نشست در پي آن است تا از طريق فرآيندي تشخيصي و نقادانه، نگاهي دوباره و در عين حال فرآيندمدار را در طراحي فرصت‌هاي يادگيري و از طريق توجه به موضوع ديدگاهها و فراديدگاه‌هاي برنامة درسي مطرح نمايد. </a:t>
            </a:r>
            <a:endParaRPr lang="en-US" sz="2000" b="1" dirty="0">
              <a:solidFill>
                <a:schemeClr val="accent1"/>
              </a:solidFill>
              <a:effectLst>
                <a:outerShdw blurRad="53975" dist="22860" dir="5400000" algn="tl" rotWithShape="0">
                  <a:srgbClr val="000000">
                    <a:alpha val="55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14348" y="874455"/>
            <a:ext cx="7643866" cy="3724096"/>
          </a:xfrm>
          <a:prstGeom prst="rect">
            <a:avLst/>
          </a:prstGeom>
        </p:spPr>
        <p:txBody>
          <a:bodyPr wrap="square">
            <a:spAutoFit/>
          </a:bodyPr>
          <a:lstStyle/>
          <a:p>
            <a:pPr algn="just" rtl="1"/>
            <a:r>
              <a:rPr lang="fa-IR" sz="2000" b="1" dirty="0" smtClean="0">
                <a:effectLst>
                  <a:outerShdw blurRad="53975" dist="22860" dir="5400000" algn="tl" rotWithShape="0">
                    <a:srgbClr val="000000">
                      <a:alpha val="55000"/>
                    </a:srgbClr>
                  </a:outerShdw>
                </a:effectLst>
              </a:rPr>
              <a:t>مباحث اساسي:</a:t>
            </a:r>
          </a:p>
          <a:p>
            <a:pPr algn="just" rtl="1">
              <a:buFont typeface="Wingdings" pitchFamily="2" charset="2"/>
              <a:buChar char="§"/>
            </a:pPr>
            <a:r>
              <a:rPr lang="fa-IR" b="1" dirty="0" smtClean="0">
                <a:solidFill>
                  <a:schemeClr val="accent1"/>
                </a:solidFill>
                <a:effectLst>
                  <a:outerShdw blurRad="53975" dist="22860" dir="5400000" algn="tl" rotWithShape="0">
                    <a:srgbClr val="000000">
                      <a:alpha val="55000"/>
                    </a:srgbClr>
                  </a:outerShdw>
                </a:effectLst>
              </a:rPr>
              <a:t>فرصت هاي يادگيري و روند توجه به آن</a:t>
            </a:r>
          </a:p>
          <a:p>
            <a:pPr algn="just" rtl="1">
              <a:buFont typeface="Wingdings" pitchFamily="2" charset="2"/>
              <a:buChar char="§"/>
            </a:pPr>
            <a:r>
              <a:rPr lang="fa-IR" b="1" dirty="0" smtClean="0">
                <a:solidFill>
                  <a:schemeClr val="accent1"/>
                </a:solidFill>
                <a:effectLst>
                  <a:outerShdw blurRad="53975" dist="22860" dir="5400000" algn="tl" rotWithShape="0">
                    <a:srgbClr val="000000">
                      <a:alpha val="55000"/>
                    </a:srgbClr>
                  </a:outerShdw>
                </a:effectLst>
              </a:rPr>
              <a:t>اصول ايجاد فرصت هاي يادگيري: </a:t>
            </a:r>
          </a:p>
          <a:p>
            <a:pPr algn="just" rtl="1">
              <a:buFont typeface="Wingdings" pitchFamily="2" charset="2"/>
              <a:buChar char="§"/>
            </a:pPr>
            <a:r>
              <a:rPr lang="fa-IR" b="1" dirty="0" smtClean="0">
                <a:solidFill>
                  <a:schemeClr val="accent1"/>
                </a:solidFill>
                <a:effectLst>
                  <a:outerShdw blurRad="53975" dist="22860" dir="5400000" algn="tl" rotWithShape="0">
                    <a:srgbClr val="000000">
                      <a:alpha val="55000"/>
                    </a:srgbClr>
                  </a:outerShdw>
                </a:effectLst>
              </a:rPr>
              <a:t>ديدگاه هاي برنامه درسي زمينه‌ساز فرصت هاي يادگيري</a:t>
            </a:r>
          </a:p>
          <a:p>
            <a:pPr algn="just" rtl="1">
              <a:buFont typeface="Wingdings" pitchFamily="2" charset="2"/>
              <a:buChar char="§"/>
            </a:pPr>
            <a:r>
              <a:rPr lang="fa-IR" b="1" dirty="0" smtClean="0">
                <a:solidFill>
                  <a:schemeClr val="accent1"/>
                </a:solidFill>
                <a:effectLst>
                  <a:outerShdw blurRad="53975" dist="22860" dir="5400000" algn="tl" rotWithShape="0">
                    <a:srgbClr val="000000">
                      <a:alpha val="55000"/>
                    </a:srgbClr>
                  </a:outerShdw>
                </a:effectLst>
              </a:rPr>
              <a:t>طيف ديدگاه هاي برنامه درسي و تلفيق هاي ديدگاهي</a:t>
            </a:r>
          </a:p>
          <a:p>
            <a:pPr algn="just" rtl="1">
              <a:buFont typeface="Wingdings" pitchFamily="2" charset="2"/>
              <a:buChar char="§"/>
            </a:pPr>
            <a:r>
              <a:rPr lang="fa-IR" b="1" dirty="0" smtClean="0">
                <a:solidFill>
                  <a:schemeClr val="accent1"/>
                </a:solidFill>
                <a:effectLst>
                  <a:outerShdw blurRad="53975" dist="22860" dir="5400000" algn="tl" rotWithShape="0">
                    <a:srgbClr val="000000">
                      <a:alpha val="55000"/>
                    </a:srgbClr>
                  </a:outerShdw>
                </a:effectLst>
              </a:rPr>
              <a:t>چند تلفيق ديدگاهي برنامه درسي</a:t>
            </a:r>
          </a:p>
          <a:p>
            <a:pPr algn="just" rtl="1">
              <a:buFont typeface="Wingdings" pitchFamily="2" charset="2"/>
              <a:buChar char="§"/>
            </a:pPr>
            <a:r>
              <a:rPr lang="fa-IR" b="1" dirty="0" smtClean="0">
                <a:solidFill>
                  <a:schemeClr val="accent1"/>
                </a:solidFill>
                <a:effectLst>
                  <a:outerShdw blurRad="53975" dist="22860" dir="5400000" algn="tl" rotWithShape="0">
                    <a:srgbClr val="000000">
                      <a:alpha val="55000"/>
                    </a:srgbClr>
                  </a:outerShdw>
                </a:effectLst>
              </a:rPr>
              <a:t>تحولات ديدگاهي در راستاي ايجاد فرصت‌هاي يادگيري سازنده و فرايندمدار </a:t>
            </a:r>
          </a:p>
          <a:p>
            <a:pPr algn="just" rtl="1">
              <a:buFont typeface="Wingdings" pitchFamily="2" charset="2"/>
              <a:buChar char="§"/>
            </a:pPr>
            <a:r>
              <a:rPr lang="fa-IR" b="1" dirty="0" smtClean="0">
                <a:solidFill>
                  <a:schemeClr val="accent1"/>
                </a:solidFill>
                <a:effectLst>
                  <a:outerShdw blurRad="53975" dist="22860" dir="5400000" algn="tl" rotWithShape="0">
                    <a:srgbClr val="000000">
                      <a:alpha val="55000"/>
                    </a:srgbClr>
                  </a:outerShdw>
                </a:effectLst>
              </a:rPr>
              <a:t>طرح‌ها و رهيافت‌ها:</a:t>
            </a:r>
          </a:p>
          <a:p>
            <a:pPr algn="just" rtl="1"/>
            <a:r>
              <a:rPr lang="fa-IR" b="1" dirty="0" smtClean="0">
                <a:solidFill>
                  <a:schemeClr val="accent1"/>
                </a:solidFill>
                <a:effectLst>
                  <a:outerShdw blurRad="53975" dist="22860" dir="5400000" algn="tl" rotWithShape="0">
                    <a:srgbClr val="000000">
                      <a:alpha val="55000"/>
                    </a:srgbClr>
                  </a:outerShdw>
                </a:effectLst>
              </a:rPr>
              <a:t>1ـ فرصت‌هاي يادگيري در آموزش و پرورش مادام‌العمر و خودراهبري در يادگيري</a:t>
            </a:r>
          </a:p>
          <a:p>
            <a:pPr algn="just" rtl="1"/>
            <a:r>
              <a:rPr lang="fa-IR" b="1" dirty="0" smtClean="0">
                <a:solidFill>
                  <a:schemeClr val="accent1"/>
                </a:solidFill>
                <a:effectLst>
                  <a:outerShdw blurRad="53975" dist="22860" dir="5400000" algn="tl" rotWithShape="0">
                    <a:srgbClr val="000000">
                      <a:alpha val="55000"/>
                    </a:srgbClr>
                  </a:outerShdw>
                </a:effectLst>
              </a:rPr>
              <a:t>2- فرصت‌هاي يادگيري در الگوهاي فرآيندمدار</a:t>
            </a:r>
          </a:p>
          <a:p>
            <a:pPr algn="just" rtl="1"/>
            <a:r>
              <a:rPr lang="fa-IR" b="1" dirty="0" smtClean="0">
                <a:solidFill>
                  <a:schemeClr val="accent1"/>
                </a:solidFill>
                <a:effectLst>
                  <a:outerShdw blurRad="53975" dist="22860" dir="5400000" algn="tl" rotWithShape="0">
                    <a:srgbClr val="000000">
                      <a:alpha val="55000"/>
                    </a:srgbClr>
                  </a:outerShdw>
                </a:effectLst>
              </a:rPr>
              <a:t>3-فرصت‌هاي يادگيري در ديدگاه هاي انسان‌گرايانه و سازنده‌‌گرايانه</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357166"/>
            <a:ext cx="8215370" cy="5386090"/>
          </a:xfrm>
          <a:prstGeom prst="rect">
            <a:avLst/>
          </a:prstGeom>
        </p:spPr>
        <p:txBody>
          <a:bodyPr wrap="square">
            <a:spAutoFit/>
          </a:bodyPr>
          <a:lstStyle/>
          <a:p>
            <a:pPr algn="r"/>
            <a:r>
              <a:rPr lang="fa-IR" sz="2000" b="1" dirty="0" smtClean="0">
                <a:effectLst>
                  <a:outerShdw blurRad="53975" dist="22860" dir="5400000" algn="tl" rotWithShape="0">
                    <a:srgbClr val="000000">
                      <a:alpha val="55000"/>
                    </a:srgbClr>
                  </a:outerShdw>
                </a:effectLst>
              </a:rPr>
              <a:t>فرصت هاي يادگيري و روند توجه به آن:</a:t>
            </a:r>
          </a:p>
          <a:p>
            <a:pPr algn="r"/>
            <a:endParaRPr lang="fa-IR" dirty="0" smtClean="0"/>
          </a:p>
          <a:p>
            <a:pPr algn="r"/>
            <a:endParaRPr lang="fa-IR" dirty="0" smtClean="0"/>
          </a:p>
          <a:p>
            <a:pPr algn="r"/>
            <a:endParaRPr lang="fa-IR" dirty="0" smtClean="0"/>
          </a:p>
          <a:p>
            <a:pPr algn="r"/>
            <a:endParaRPr lang="fa-IR" dirty="0" smtClean="0"/>
          </a:p>
          <a:p>
            <a:pPr algn="r"/>
            <a:endParaRPr lang="fa-IR" dirty="0" smtClean="0"/>
          </a:p>
          <a:p>
            <a:pPr algn="r"/>
            <a:endParaRPr lang="fa-IR" dirty="0" smtClean="0"/>
          </a:p>
          <a:p>
            <a:pPr algn="r"/>
            <a:endParaRPr lang="fa-IR" dirty="0" smtClean="0"/>
          </a:p>
          <a:p>
            <a:pPr algn="r"/>
            <a:endParaRPr lang="fa-IR" dirty="0" smtClean="0"/>
          </a:p>
          <a:p>
            <a:pPr algn="r"/>
            <a:endParaRPr lang="fa-IR" dirty="0" smtClean="0"/>
          </a:p>
          <a:p>
            <a:pPr algn="r"/>
            <a:endParaRPr lang="fa-IR" dirty="0" smtClean="0"/>
          </a:p>
          <a:p>
            <a:pPr algn="r"/>
            <a:endParaRPr lang="fa-IR" dirty="0" smtClean="0"/>
          </a:p>
          <a:p>
            <a:pPr algn="r"/>
            <a:endParaRPr lang="fa-IR" dirty="0" smtClean="0"/>
          </a:p>
          <a:p>
            <a:pPr algn="r"/>
            <a:endParaRPr lang="fa-IR" dirty="0" smtClean="0"/>
          </a:p>
          <a:p>
            <a:pPr algn="r"/>
            <a:endParaRPr lang="fa-IR" dirty="0" smtClean="0"/>
          </a:p>
          <a:p>
            <a:pPr algn="r"/>
            <a:endParaRPr lang="fa-IR" dirty="0" smtClean="0"/>
          </a:p>
          <a:p>
            <a:pPr algn="r"/>
            <a:endParaRPr lang="fa-IR" dirty="0" smtClean="0"/>
          </a:p>
          <a:p>
            <a:pPr algn="r"/>
            <a:endParaRPr lang="fa-IR" dirty="0" smtClean="0"/>
          </a:p>
          <a:p>
            <a:pPr algn="r"/>
            <a:endParaRPr lang="en-US" dirty="0"/>
          </a:p>
        </p:txBody>
      </p:sp>
      <p:sp>
        <p:nvSpPr>
          <p:cNvPr id="4" name="Rectangle 3"/>
          <p:cNvSpPr/>
          <p:nvPr/>
        </p:nvSpPr>
        <p:spPr>
          <a:xfrm>
            <a:off x="428596" y="642918"/>
            <a:ext cx="8143932" cy="1323439"/>
          </a:xfrm>
          <a:prstGeom prst="rect">
            <a:avLst/>
          </a:prstGeom>
        </p:spPr>
        <p:txBody>
          <a:bodyPr wrap="square">
            <a:spAutoFit/>
          </a:bodyPr>
          <a:lstStyle/>
          <a:p>
            <a:pPr algn="just" rtl="1">
              <a:buFont typeface="Wingdings" pitchFamily="2" charset="2"/>
              <a:buChar char="§"/>
            </a:pPr>
            <a:endParaRPr lang="fa-IR" sz="2000" b="1" dirty="0" smtClean="0">
              <a:solidFill>
                <a:schemeClr val="accent1"/>
              </a:solidFill>
              <a:effectLst>
                <a:outerShdw blurRad="53975" dist="22860" dir="5400000" algn="tl" rotWithShape="0">
                  <a:srgbClr val="000000">
                    <a:alpha val="55000"/>
                  </a:srgbClr>
                </a:outerShdw>
              </a:effectLst>
            </a:endParaRPr>
          </a:p>
          <a:p>
            <a:pPr algn="just" rtl="1">
              <a:buFont typeface="Wingdings" pitchFamily="2" charset="2"/>
              <a:buChar char="§"/>
            </a:pPr>
            <a:endParaRPr lang="fa-IR" sz="2000" b="1" dirty="0" smtClean="0">
              <a:solidFill>
                <a:schemeClr val="accent1"/>
              </a:solidFill>
              <a:effectLst>
                <a:outerShdw blurRad="53975" dist="22860" dir="5400000" algn="tl" rotWithShape="0">
                  <a:srgbClr val="000000">
                    <a:alpha val="55000"/>
                  </a:srgbClr>
                </a:outerShdw>
              </a:effectLst>
            </a:endParaRPr>
          </a:p>
          <a:p>
            <a:pPr algn="just" rtl="1">
              <a:buFont typeface="Wingdings" pitchFamily="2" charset="2"/>
              <a:buChar char="§"/>
            </a:pPr>
            <a:endParaRPr lang="fa-IR" sz="2000" b="1" dirty="0" smtClean="0">
              <a:solidFill>
                <a:schemeClr val="accent1"/>
              </a:solidFill>
              <a:effectLst>
                <a:outerShdw blurRad="53975" dist="22860" dir="5400000" algn="tl" rotWithShape="0">
                  <a:srgbClr val="000000">
                    <a:alpha val="55000"/>
                  </a:srgbClr>
                </a:outerShdw>
              </a:effectLst>
            </a:endParaRPr>
          </a:p>
          <a:p>
            <a:pPr algn="just" rtl="1"/>
            <a:endParaRPr lang="en-US" sz="2000" b="1" dirty="0">
              <a:solidFill>
                <a:schemeClr val="accent1"/>
              </a:solidFill>
              <a:effectLst>
                <a:outerShdw blurRad="53975" dist="22860" dir="5400000" algn="tl" rotWithShape="0">
                  <a:srgbClr val="000000">
                    <a:alpha val="55000"/>
                  </a:srgbClr>
                </a:outerShdw>
              </a:effectLst>
            </a:endParaRPr>
          </a:p>
        </p:txBody>
      </p:sp>
      <p:sp>
        <p:nvSpPr>
          <p:cNvPr id="6" name="Rectangle 5"/>
          <p:cNvSpPr/>
          <p:nvPr/>
        </p:nvSpPr>
        <p:spPr>
          <a:xfrm>
            <a:off x="428596" y="857232"/>
            <a:ext cx="8001056" cy="1477328"/>
          </a:xfrm>
          <a:prstGeom prst="rect">
            <a:avLst/>
          </a:prstGeom>
        </p:spPr>
        <p:txBody>
          <a:bodyPr wrap="square">
            <a:spAutoFit/>
          </a:bodyPr>
          <a:lstStyle/>
          <a:p>
            <a:pPr algn="just" rtl="1">
              <a:buFont typeface="Wingdings" pitchFamily="2" charset="2"/>
              <a:buChar char="§"/>
            </a:pPr>
            <a:endParaRPr lang="fa-IR" b="1" dirty="0" smtClean="0">
              <a:solidFill>
                <a:srgbClr val="C00000"/>
              </a:solidFill>
              <a:effectLst>
                <a:outerShdw blurRad="53975" dist="22860" dir="5400000" algn="tl" rotWithShape="0">
                  <a:srgbClr val="000000">
                    <a:alpha val="55000"/>
                  </a:srgbClr>
                </a:outerShdw>
              </a:effectLst>
              <a:cs typeface="B Titr" pitchFamily="2" charset="-78"/>
            </a:endParaRPr>
          </a:p>
          <a:p>
            <a:pPr algn="just" rtl="1">
              <a:buFont typeface="Wingdings" pitchFamily="2" charset="2"/>
              <a:buChar char="§"/>
            </a:pPr>
            <a:endParaRPr lang="fa-IR" b="1" dirty="0" smtClean="0">
              <a:solidFill>
                <a:srgbClr val="C00000"/>
              </a:solidFill>
              <a:effectLst>
                <a:outerShdw blurRad="53975" dist="22860" dir="5400000" algn="tl" rotWithShape="0">
                  <a:srgbClr val="000000">
                    <a:alpha val="55000"/>
                  </a:srgbClr>
                </a:outerShdw>
              </a:effectLst>
              <a:cs typeface="B Titr" pitchFamily="2" charset="-78"/>
            </a:endParaRPr>
          </a:p>
          <a:p>
            <a:pPr algn="just" rtl="1">
              <a:buFont typeface="Wingdings" pitchFamily="2" charset="2"/>
              <a:buChar char="§"/>
            </a:pPr>
            <a:endParaRPr lang="fa-IR" b="1" dirty="0" smtClean="0">
              <a:solidFill>
                <a:srgbClr val="C00000"/>
              </a:solidFill>
              <a:effectLst>
                <a:outerShdw blurRad="53975" dist="22860" dir="5400000" algn="tl" rotWithShape="0">
                  <a:srgbClr val="000000">
                    <a:alpha val="55000"/>
                  </a:srgbClr>
                </a:outerShdw>
              </a:effectLst>
              <a:cs typeface="B Titr" pitchFamily="2" charset="-78"/>
            </a:endParaRPr>
          </a:p>
          <a:p>
            <a:pPr algn="just" rtl="1">
              <a:buFont typeface="Wingdings" pitchFamily="2" charset="2"/>
              <a:buChar char="§"/>
            </a:pPr>
            <a:endParaRPr lang="fa-IR" b="1" dirty="0" smtClean="0">
              <a:solidFill>
                <a:srgbClr val="C00000"/>
              </a:solidFill>
              <a:effectLst>
                <a:outerShdw blurRad="53975" dist="22860" dir="5400000" algn="tl" rotWithShape="0">
                  <a:srgbClr val="000000">
                    <a:alpha val="55000"/>
                  </a:srgbClr>
                </a:outerShdw>
              </a:effectLst>
              <a:cs typeface="B Titr" pitchFamily="2" charset="-78"/>
            </a:endParaRPr>
          </a:p>
          <a:p>
            <a:pPr algn="just" rtl="1">
              <a:buFont typeface="Wingdings" pitchFamily="2" charset="2"/>
              <a:buChar char="§"/>
            </a:pPr>
            <a:endParaRPr lang="fa-IR" b="1" dirty="0" smtClean="0">
              <a:solidFill>
                <a:srgbClr val="C00000"/>
              </a:solidFill>
              <a:effectLst>
                <a:outerShdw blurRad="53975" dist="22860" dir="5400000" algn="tl" rotWithShape="0">
                  <a:srgbClr val="000000">
                    <a:alpha val="55000"/>
                  </a:srgbClr>
                </a:outerShdw>
              </a:effectLst>
              <a:cs typeface="B Titr" pitchFamily="2" charset="-78"/>
            </a:endParaRPr>
          </a:p>
        </p:txBody>
      </p:sp>
      <p:sp>
        <p:nvSpPr>
          <p:cNvPr id="7" name="Rectangle 6"/>
          <p:cNvSpPr/>
          <p:nvPr/>
        </p:nvSpPr>
        <p:spPr>
          <a:xfrm>
            <a:off x="500034" y="857232"/>
            <a:ext cx="7858180" cy="5693866"/>
          </a:xfrm>
          <a:prstGeom prst="rect">
            <a:avLst/>
          </a:prstGeom>
        </p:spPr>
        <p:txBody>
          <a:bodyPr wrap="square">
            <a:spAutoFit/>
          </a:bodyPr>
          <a:lstStyle/>
          <a:p>
            <a:pPr algn="just" rtl="1">
              <a:buFont typeface="Wingdings" pitchFamily="2" charset="2"/>
              <a:buChar char="§"/>
            </a:pPr>
            <a:endParaRPr lang="fa-IR" sz="2000" b="1" dirty="0" smtClean="0">
              <a:solidFill>
                <a:schemeClr val="accent1"/>
              </a:solidFill>
              <a:effectLst>
                <a:outerShdw blurRad="53975" dist="22860" dir="5400000" algn="tl" rotWithShape="0">
                  <a:srgbClr val="000000">
                    <a:alpha val="55000"/>
                  </a:srgbClr>
                </a:outerShdw>
              </a:effectLst>
              <a:cs typeface="B Titr" pitchFamily="2" charset="-78"/>
            </a:endParaRPr>
          </a:p>
          <a:p>
            <a:pPr algn="just" rtl="1">
              <a:buFont typeface="Wingdings" pitchFamily="2" charset="2"/>
              <a:buChar char="§"/>
            </a:pPr>
            <a:r>
              <a:rPr lang="ar-SA" b="1" dirty="0" smtClean="0">
                <a:solidFill>
                  <a:schemeClr val="accent1"/>
                </a:solidFill>
                <a:effectLst>
                  <a:outerShdw blurRad="53975" dist="22860" dir="5400000" algn="tl" rotWithShape="0">
                    <a:srgbClr val="000000">
                      <a:alpha val="55000"/>
                    </a:srgbClr>
                  </a:outerShdw>
                </a:effectLst>
                <a:cs typeface="B Titr" pitchFamily="2" charset="-78"/>
              </a:rPr>
              <a:t>فرصت‌هايي كه معلمان از طريق برنامه‌هاي درسي و آموزش‌ها فراهم مي‌آورند در توسعة انساني، ‌اجتماعي و فرهنگي موثرند</a:t>
            </a:r>
            <a:r>
              <a:rPr lang="fa-IR" b="1" dirty="0" smtClean="0">
                <a:solidFill>
                  <a:schemeClr val="accent1"/>
                </a:solidFill>
                <a:effectLst>
                  <a:outerShdw blurRad="53975" dist="22860" dir="5400000" algn="tl" rotWithShape="0">
                    <a:srgbClr val="000000">
                      <a:alpha val="55000"/>
                    </a:srgbClr>
                  </a:outerShdw>
                </a:effectLst>
                <a:cs typeface="B Titr" pitchFamily="2" charset="-78"/>
              </a:rPr>
              <a:t>. </a:t>
            </a:r>
            <a:endParaRPr lang="fa-IR" sz="2000" b="1" dirty="0" smtClean="0">
              <a:solidFill>
                <a:schemeClr val="accent1"/>
              </a:solidFill>
              <a:effectLst>
                <a:outerShdw blurRad="53975" dist="22860" dir="5400000" algn="tl" rotWithShape="0">
                  <a:srgbClr val="000000">
                    <a:alpha val="55000"/>
                  </a:srgbClr>
                </a:outerShdw>
              </a:effectLst>
              <a:cs typeface="B Titr" pitchFamily="2" charset="-78"/>
            </a:endParaRPr>
          </a:p>
          <a:p>
            <a:pPr algn="just" rtl="1">
              <a:buFont typeface="Wingdings" pitchFamily="2" charset="2"/>
              <a:buChar char="§"/>
            </a:pPr>
            <a:r>
              <a:rPr lang="ar-SA" sz="2000" b="1" dirty="0" smtClean="0">
                <a:solidFill>
                  <a:schemeClr val="accent1"/>
                </a:solidFill>
                <a:effectLst>
                  <a:outerShdw blurRad="53975" dist="22860" dir="5400000" algn="tl" rotWithShape="0">
                    <a:srgbClr val="000000">
                      <a:alpha val="55000"/>
                    </a:srgbClr>
                  </a:outerShdw>
                </a:effectLst>
                <a:cs typeface="B Titr" pitchFamily="2" charset="-78"/>
              </a:rPr>
              <a:t>ا</a:t>
            </a:r>
            <a:r>
              <a:rPr lang="ar-SA" b="1" dirty="0" smtClean="0">
                <a:solidFill>
                  <a:schemeClr val="accent1"/>
                </a:solidFill>
                <a:effectLst>
                  <a:outerShdw blurRad="53975" dist="22860" dir="5400000" algn="tl" rotWithShape="0">
                    <a:srgbClr val="000000">
                      <a:alpha val="55000"/>
                    </a:srgbClr>
                  </a:outerShdw>
                </a:effectLst>
                <a:cs typeface="B Titr" pitchFamily="2" charset="-78"/>
              </a:rPr>
              <a:t>يجاد فرصت‌هاي يادگيري در كلاس درس را شامل فعاليت‌ها، تجربيات، درس‌ها و تعامل‌هاي بين فراگيران و شرايطي كه توسط معلمان ترتيب داده شده مي</a:t>
            </a:r>
            <a:r>
              <a:rPr lang="fa-IR" b="1" dirty="0" smtClean="0">
                <a:solidFill>
                  <a:schemeClr val="accent1"/>
                </a:solidFill>
                <a:effectLst>
                  <a:outerShdw blurRad="53975" dist="22860" dir="5400000" algn="tl" rotWithShape="0">
                    <a:srgbClr val="000000">
                      <a:alpha val="55000"/>
                    </a:srgbClr>
                  </a:outerShdw>
                </a:effectLst>
                <a:cs typeface="B Titr" pitchFamily="2" charset="-78"/>
              </a:rPr>
              <a:t> توان</a:t>
            </a:r>
            <a:r>
              <a:rPr lang="ar-SA" b="1" dirty="0" smtClean="0">
                <a:solidFill>
                  <a:schemeClr val="accent1"/>
                </a:solidFill>
                <a:effectLst>
                  <a:outerShdw blurRad="53975" dist="22860" dir="5400000" algn="tl" rotWithShape="0">
                    <a:srgbClr val="000000">
                      <a:alpha val="55000"/>
                    </a:srgbClr>
                  </a:outerShdw>
                </a:effectLst>
                <a:cs typeface="B Titr" pitchFamily="2" charset="-78"/>
              </a:rPr>
              <a:t>‌دان</a:t>
            </a:r>
            <a:r>
              <a:rPr lang="fa-IR" b="1" dirty="0" smtClean="0">
                <a:solidFill>
                  <a:schemeClr val="accent1"/>
                </a:solidFill>
                <a:effectLst>
                  <a:outerShdw blurRad="53975" dist="22860" dir="5400000" algn="tl" rotWithShape="0">
                    <a:srgbClr val="000000">
                      <a:alpha val="55000"/>
                    </a:srgbClr>
                  </a:outerShdw>
                </a:effectLst>
                <a:cs typeface="B Titr" pitchFamily="2" charset="-78"/>
              </a:rPr>
              <a:t>ست</a:t>
            </a:r>
            <a:r>
              <a:rPr lang="ar-SA" b="1" dirty="0" smtClean="0">
                <a:solidFill>
                  <a:schemeClr val="accent1"/>
                </a:solidFill>
                <a:effectLst>
                  <a:outerShdw blurRad="53975" dist="22860" dir="5400000" algn="tl" rotWithShape="0">
                    <a:srgbClr val="000000">
                      <a:alpha val="55000"/>
                    </a:srgbClr>
                  </a:outerShdw>
                </a:effectLst>
                <a:cs typeface="B Titr" pitchFamily="2" charset="-78"/>
              </a:rPr>
              <a:t>. خلق فرصت‌هاي يادگيري بيش از همه توسط معلمان مي‌تواند در كلاس انجام پذيرد</a:t>
            </a:r>
            <a:r>
              <a:rPr lang="fa-IR" b="1" dirty="0" smtClean="0">
                <a:solidFill>
                  <a:schemeClr val="accent1"/>
                </a:solidFill>
                <a:effectLst>
                  <a:outerShdw blurRad="53975" dist="22860" dir="5400000" algn="tl" rotWithShape="0">
                    <a:srgbClr val="000000">
                      <a:alpha val="55000"/>
                    </a:srgbClr>
                  </a:outerShdw>
                </a:effectLst>
                <a:cs typeface="B Titr" pitchFamily="2" charset="-78"/>
              </a:rPr>
              <a:t>.</a:t>
            </a:r>
          </a:p>
          <a:p>
            <a:pPr algn="just" rtl="1">
              <a:buFont typeface="Wingdings" pitchFamily="2" charset="2"/>
              <a:buChar char="§"/>
            </a:pPr>
            <a:endParaRPr lang="fa-IR" b="1" dirty="0" smtClean="0">
              <a:solidFill>
                <a:schemeClr val="accent1"/>
              </a:solidFill>
              <a:effectLst>
                <a:outerShdw blurRad="53975" dist="22860" dir="5400000" algn="tl" rotWithShape="0">
                  <a:srgbClr val="000000">
                    <a:alpha val="55000"/>
                  </a:srgbClr>
                </a:outerShdw>
              </a:effectLst>
              <a:cs typeface="B Titr" pitchFamily="2" charset="-78"/>
            </a:endParaRPr>
          </a:p>
          <a:p>
            <a:pPr algn="just" rtl="1">
              <a:buFont typeface="Wingdings" pitchFamily="2" charset="2"/>
              <a:buChar char="§"/>
            </a:pPr>
            <a:r>
              <a:rPr lang="ar-SA" b="1" dirty="0" smtClean="0">
                <a:solidFill>
                  <a:schemeClr val="accent1"/>
                </a:solidFill>
                <a:effectLst>
                  <a:outerShdw blurRad="53975" dist="22860" dir="5400000" algn="tl" rotWithShape="0">
                    <a:srgbClr val="000000">
                      <a:alpha val="55000"/>
                    </a:srgbClr>
                  </a:outerShdw>
                </a:effectLst>
                <a:cs typeface="B Titr" pitchFamily="2" charset="-78"/>
              </a:rPr>
              <a:t>زمينة </a:t>
            </a:r>
            <a:r>
              <a:rPr lang="fa-IR" b="1" dirty="0" smtClean="0">
                <a:solidFill>
                  <a:schemeClr val="accent1"/>
                </a:solidFill>
                <a:effectLst>
                  <a:outerShdw blurRad="53975" dist="22860" dir="5400000" algn="tl" rotWithShape="0">
                    <a:srgbClr val="000000">
                      <a:alpha val="55000"/>
                    </a:srgbClr>
                  </a:outerShdw>
                </a:effectLst>
                <a:cs typeface="B Titr" pitchFamily="2" charset="-78"/>
              </a:rPr>
              <a:t>ايجاد فرصت هاي يادگيري </a:t>
            </a:r>
            <a:r>
              <a:rPr lang="ar-SA" b="1" dirty="0" smtClean="0">
                <a:solidFill>
                  <a:schemeClr val="accent1"/>
                </a:solidFill>
                <a:effectLst>
                  <a:outerShdw blurRad="53975" dist="22860" dir="5400000" algn="tl" rotWithShape="0">
                    <a:srgbClr val="000000">
                      <a:alpha val="55000"/>
                    </a:srgbClr>
                  </a:outerShdw>
                </a:effectLst>
                <a:cs typeface="B Titr" pitchFamily="2" charset="-78"/>
              </a:rPr>
              <a:t>در برنامه درسي با كمك طراحان و برنامه‌ريزان درسي، بخصوص در نظامهاي متمركز فراهم مي‌گردد.</a:t>
            </a:r>
            <a:endParaRPr lang="fa-IR" b="1" dirty="0" smtClean="0">
              <a:solidFill>
                <a:schemeClr val="accent1"/>
              </a:solidFill>
              <a:effectLst>
                <a:outerShdw blurRad="53975" dist="22860" dir="5400000" algn="tl" rotWithShape="0">
                  <a:srgbClr val="000000">
                    <a:alpha val="55000"/>
                  </a:srgbClr>
                </a:outerShdw>
              </a:effectLst>
              <a:cs typeface="B Titr" pitchFamily="2" charset="-78"/>
            </a:endParaRPr>
          </a:p>
          <a:p>
            <a:pPr algn="just" rtl="1">
              <a:buFont typeface="Wingdings" pitchFamily="2" charset="2"/>
              <a:buChar char="§"/>
            </a:pPr>
            <a:r>
              <a:rPr lang="ar-SA" b="1" dirty="0" smtClean="0">
                <a:solidFill>
                  <a:schemeClr val="accent1"/>
                </a:solidFill>
                <a:effectLst>
                  <a:outerShdw blurRad="53975" dist="22860" dir="5400000" algn="tl" rotWithShape="0">
                    <a:srgbClr val="000000">
                      <a:alpha val="55000"/>
                    </a:srgbClr>
                  </a:outerShdw>
                </a:effectLst>
                <a:cs typeface="B Titr" pitchFamily="2" charset="-78"/>
              </a:rPr>
              <a:t>توجه به فرصت يادگيري در مهمترين تعاريفي كه از «برنامه درسي» شده است جاي ويژه‌اي دارد. در تعريف سيلر، الكساندر و لوئيس (1981) برنامه درسي به عنوان «طرحي جهت آماده كردن مجموعه‌اي از فرصت‌هاي يادگيري براي افراد تحت تعليم» معرفي مي‌شود</a:t>
            </a:r>
            <a:r>
              <a:rPr lang="fa-IR" b="1" dirty="0" smtClean="0">
                <a:solidFill>
                  <a:schemeClr val="accent1"/>
                </a:solidFill>
                <a:effectLst>
                  <a:outerShdw blurRad="53975" dist="22860" dir="5400000" algn="tl" rotWithShape="0">
                    <a:srgbClr val="000000">
                      <a:alpha val="55000"/>
                    </a:srgbClr>
                  </a:outerShdw>
                </a:effectLst>
                <a:cs typeface="B Titr" pitchFamily="2" charset="-78"/>
              </a:rPr>
              <a:t>.</a:t>
            </a:r>
          </a:p>
          <a:p>
            <a:pPr algn="just" rtl="1">
              <a:buFont typeface="Wingdings" pitchFamily="2" charset="2"/>
              <a:buChar char="§"/>
            </a:pPr>
            <a:endParaRPr lang="fa-IR" b="1" dirty="0" smtClean="0">
              <a:solidFill>
                <a:schemeClr val="accent1"/>
              </a:solidFill>
              <a:effectLst>
                <a:outerShdw blurRad="53975" dist="22860" dir="5400000" algn="tl" rotWithShape="0">
                  <a:srgbClr val="000000">
                    <a:alpha val="55000"/>
                  </a:srgbClr>
                </a:outerShdw>
              </a:effectLst>
              <a:cs typeface="B Titr" pitchFamily="2" charset="-78"/>
            </a:endParaRPr>
          </a:p>
          <a:p>
            <a:pPr algn="just" rtl="1">
              <a:buFont typeface="Wingdings" pitchFamily="2" charset="2"/>
              <a:buChar char="§"/>
            </a:pPr>
            <a:r>
              <a:rPr lang="ar-SA" b="1" dirty="0" smtClean="0">
                <a:solidFill>
                  <a:schemeClr val="accent1"/>
                </a:solidFill>
                <a:effectLst>
                  <a:outerShdw blurRad="53975" dist="22860" dir="5400000" algn="tl" rotWithShape="0">
                    <a:srgbClr val="000000">
                      <a:alpha val="55000"/>
                    </a:srgbClr>
                  </a:outerShdw>
                </a:effectLst>
                <a:cs typeface="B Titr" pitchFamily="2" charset="-78"/>
              </a:rPr>
              <a:t>با تحولاتي كه از سال‌هاي 1990 به بعد در حوزه برنامه درسي صورت مي پذيرد ، اين مطلب توسط سياست‌گذاران آموزشي به رسميت شناخته مي‌شود كه اصلاح برنامة درسي به قوت متكي به بستر و زمينه در سطح محلي است و وارد شدن فعال معلمان را مي‌طلبد. </a:t>
            </a:r>
            <a:endParaRPr lang="fa-IR" b="1" dirty="0" smtClean="0">
              <a:solidFill>
                <a:schemeClr val="accent1"/>
              </a:solidFill>
              <a:effectLst>
                <a:outerShdw blurRad="53975" dist="22860" dir="5400000" algn="tl" rotWithShape="0">
                  <a:srgbClr val="000000">
                    <a:alpha val="55000"/>
                  </a:srgbClr>
                </a:outerShdw>
              </a:effectLst>
              <a:cs typeface="B Titr" pitchFamily="2" charset="-78"/>
            </a:endParaRPr>
          </a:p>
          <a:p>
            <a:pPr algn="just" rtl="1">
              <a:buFont typeface="Wingdings" pitchFamily="2" charset="2"/>
              <a:buChar char="§"/>
            </a:pPr>
            <a:endParaRPr lang="fa-IR" b="1" dirty="0" smtClean="0">
              <a:solidFill>
                <a:schemeClr val="accent1"/>
              </a:solidFill>
              <a:effectLst>
                <a:outerShdw blurRad="53975" dist="22860" dir="5400000" algn="tl" rotWithShape="0">
                  <a:srgbClr val="000000">
                    <a:alpha val="55000"/>
                  </a:srgbClr>
                </a:outerShdw>
              </a:effectLst>
              <a:cs typeface="B Titr" pitchFamily="2" charset="-78"/>
            </a:endParaRPr>
          </a:p>
          <a:p>
            <a:pPr algn="just" rtl="1">
              <a:buFont typeface="Wingdings" pitchFamily="2" charset="2"/>
              <a:buChar char="§"/>
            </a:pPr>
            <a:r>
              <a:rPr lang="ar-SA" b="1" dirty="0" smtClean="0">
                <a:solidFill>
                  <a:schemeClr val="accent1"/>
                </a:solidFill>
                <a:effectLst>
                  <a:outerShdw blurRad="53975" dist="22860" dir="5400000" algn="tl" rotWithShape="0">
                    <a:srgbClr val="000000">
                      <a:alpha val="55000"/>
                    </a:srgbClr>
                  </a:outerShdw>
                </a:effectLst>
                <a:cs typeface="B Titr" pitchFamily="2" charset="-78"/>
              </a:rPr>
              <a:t>تعديل و سازگار ساختن آموزش، بهتر از همه، توسط معلمان مي‌تواند به عهده گرفته شود كه نسبت به پاسخ‌هاي فراگيران حساس هستند، با دانش‌آموزان در تعاملند و از آنها حتي ياد مي‌گيرند </a:t>
            </a:r>
            <a:r>
              <a:rPr lang="fa-IR" b="1" dirty="0" smtClean="0">
                <a:solidFill>
                  <a:schemeClr val="accent1"/>
                </a:solidFill>
                <a:effectLst>
                  <a:outerShdw blurRad="53975" dist="22860" dir="5400000" algn="tl" rotWithShape="0">
                    <a:srgbClr val="000000">
                      <a:alpha val="55000"/>
                    </a:srgbClr>
                  </a:outerShdw>
                </a:effectLst>
                <a:cs typeface="B Titr" pitchFamily="2" charset="-78"/>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00034" y="500043"/>
            <a:ext cx="8072494" cy="3416320"/>
          </a:xfrm>
          <a:prstGeom prst="rect">
            <a:avLst/>
          </a:prstGeom>
        </p:spPr>
        <p:txBody>
          <a:bodyPr wrap="square">
            <a:spAutoFit/>
          </a:bodyPr>
          <a:lstStyle/>
          <a:p>
            <a:pPr algn="just" rtl="1">
              <a:buFont typeface="Wingdings" pitchFamily="2" charset="2"/>
              <a:buChar char="§"/>
            </a:pPr>
            <a:endParaRPr lang="fa-IR" b="1" dirty="0" smtClean="0">
              <a:solidFill>
                <a:srgbClr val="C00000"/>
              </a:solidFill>
              <a:effectLst>
                <a:outerShdw blurRad="53975" dist="22860" dir="5400000" algn="tl" rotWithShape="0">
                  <a:srgbClr val="000000">
                    <a:alpha val="55000"/>
                  </a:srgbClr>
                </a:outerShdw>
              </a:effectLst>
              <a:cs typeface="B Titr" pitchFamily="2" charset="-78"/>
            </a:endParaRPr>
          </a:p>
          <a:p>
            <a:pPr algn="just" rtl="1">
              <a:buFont typeface="Wingdings" pitchFamily="2" charset="2"/>
              <a:buChar char="§"/>
            </a:pPr>
            <a:endParaRPr lang="fa-IR" b="1" dirty="0" smtClean="0">
              <a:solidFill>
                <a:schemeClr val="accent1"/>
              </a:solidFill>
              <a:effectLst>
                <a:outerShdw blurRad="53975" dist="22860" dir="5400000" algn="tl" rotWithShape="0">
                  <a:srgbClr val="000000">
                    <a:alpha val="55000"/>
                  </a:srgbClr>
                </a:outerShdw>
              </a:effectLst>
              <a:cs typeface="B Titr" pitchFamily="2" charset="-78"/>
            </a:endParaRPr>
          </a:p>
          <a:p>
            <a:pPr algn="just" rtl="1">
              <a:buFont typeface="Wingdings" pitchFamily="2" charset="2"/>
              <a:buChar char="§"/>
            </a:pPr>
            <a:r>
              <a:rPr lang="ar-SA" b="1" dirty="0" smtClean="0">
                <a:solidFill>
                  <a:schemeClr val="accent1"/>
                </a:solidFill>
                <a:effectLst>
                  <a:outerShdw blurRad="53975" dist="22860" dir="5400000" algn="tl" rotWithShape="0">
                    <a:srgbClr val="000000">
                      <a:alpha val="55000"/>
                    </a:srgbClr>
                  </a:outerShdw>
                </a:effectLst>
                <a:cs typeface="B Titr" pitchFamily="2" charset="-78"/>
              </a:rPr>
              <a:t>راه</a:t>
            </a:r>
            <a:r>
              <a:rPr lang="fa-IR" b="1" dirty="0" smtClean="0">
                <a:solidFill>
                  <a:schemeClr val="accent1"/>
                </a:solidFill>
                <a:effectLst>
                  <a:outerShdw blurRad="53975" dist="22860" dir="5400000" algn="tl" rotWithShape="0">
                    <a:srgbClr val="000000">
                      <a:alpha val="55000"/>
                    </a:srgbClr>
                  </a:outerShdw>
                </a:effectLst>
                <a:cs typeface="B Titr" pitchFamily="2" charset="-78"/>
              </a:rPr>
              <a:t>‌هاي زيادي</a:t>
            </a:r>
            <a:r>
              <a:rPr lang="ar-SA" b="1" dirty="0" smtClean="0">
                <a:solidFill>
                  <a:schemeClr val="accent1"/>
                </a:solidFill>
                <a:effectLst>
                  <a:outerShdw blurRad="53975" dist="22860" dir="5400000" algn="tl" rotWithShape="0">
                    <a:srgbClr val="000000">
                      <a:alpha val="55000"/>
                    </a:srgbClr>
                  </a:outerShdw>
                </a:effectLst>
                <a:cs typeface="B Titr" pitchFamily="2" charset="-78"/>
              </a:rPr>
              <a:t> وجود دارد تا معلمان برنامه درسي را با توجه به نيازهاي دانش‌آموزان و فرصت‌هاي يادگيري قابل طرح در كلاس اصلاح كنند. مواردي چون مهيا كردن زمينه براي دست ساخته‌ها، طرح‌ها و توليدات خلاق دانش‌آموزي، ترتيب دادن ملاقات و گفتگو با افراد مرجع و انديشمند، ايجاد بازي‌هاي گروهي، طراحي بسته‌هاي يادگيري، برنامه‌ريزي سفر علمي، ترتيب دادن نمايش‌هاي اصيل، ايجاد زمينه مطالعه و پژوهش انفرادي، ارائه سؤالات بديع و موارد ديگري از اين دست هستند</a:t>
            </a:r>
            <a:r>
              <a:rPr lang="fa-IR" b="1" dirty="0" smtClean="0">
                <a:solidFill>
                  <a:schemeClr val="accent1"/>
                </a:solidFill>
                <a:effectLst>
                  <a:outerShdw blurRad="53975" dist="22860" dir="5400000" algn="tl" rotWithShape="0">
                    <a:srgbClr val="000000">
                      <a:alpha val="55000"/>
                    </a:srgbClr>
                  </a:outerShdw>
                </a:effectLst>
                <a:cs typeface="B Titr" pitchFamily="2" charset="-78"/>
              </a:rPr>
              <a:t>.</a:t>
            </a:r>
          </a:p>
          <a:p>
            <a:pPr algn="just" rtl="1">
              <a:buFont typeface="Wingdings" pitchFamily="2" charset="2"/>
              <a:buChar char="§"/>
            </a:pPr>
            <a:endParaRPr lang="fa-IR" b="1" dirty="0" smtClean="0">
              <a:solidFill>
                <a:schemeClr val="accent1"/>
              </a:solidFill>
              <a:effectLst>
                <a:outerShdw blurRad="53975" dist="22860" dir="5400000" algn="tl" rotWithShape="0">
                  <a:srgbClr val="000000">
                    <a:alpha val="55000"/>
                  </a:srgbClr>
                </a:outerShdw>
              </a:effectLst>
              <a:cs typeface="B Titr" pitchFamily="2" charset="-78"/>
            </a:endParaRPr>
          </a:p>
          <a:p>
            <a:pPr algn="just" rtl="1">
              <a:buFont typeface="Wingdings" pitchFamily="2" charset="2"/>
              <a:buChar char="§"/>
            </a:pPr>
            <a:r>
              <a:rPr lang="ar-SA" b="1" dirty="0" smtClean="0">
                <a:solidFill>
                  <a:schemeClr val="accent1"/>
                </a:solidFill>
                <a:effectLst>
                  <a:outerShdw blurRad="53975" dist="22860" dir="5400000" algn="tl" rotWithShape="0">
                    <a:srgbClr val="000000">
                      <a:alpha val="55000"/>
                    </a:srgbClr>
                  </a:outerShdw>
                </a:effectLst>
                <a:cs typeface="B Titr" pitchFamily="2" charset="-78"/>
              </a:rPr>
              <a:t>به هر حال، اين برنامه درسي طراحي شده است كه بيش از همه مي‌تواند از طريق موقعيت‌ها و فعاليت‌هاي يادگيري در نظرگرفته شده در برنامه، فرصت‌هايي را براي يادگيري عميق‌تر و چندگانه‌تر در اختيار معلمان و دانش‌آموزان قرار دهد. در واقع، آنها شاهراه و شريان اصلي هستند كه بستر اصلي و ارضاء كننده‌‌اي را براي برنامه‌ريزي عمومي فراهم مي‌كنند.</a:t>
            </a:r>
            <a:endParaRPr lang="en-US" b="1" dirty="0" smtClean="0">
              <a:solidFill>
                <a:schemeClr val="accent1"/>
              </a:solidFill>
              <a:effectLst>
                <a:outerShdw blurRad="53975" dist="22860" dir="5400000" algn="tl" rotWithShape="0">
                  <a:srgbClr val="000000">
                    <a:alpha val="55000"/>
                  </a:srgbClr>
                </a:outerShdw>
              </a:effectLst>
              <a:cs typeface="B Titr"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1357298"/>
            <a:ext cx="7772400" cy="1714512"/>
          </a:xfrm>
        </p:spPr>
        <p:txBody>
          <a:bodyPr>
            <a:normAutofit/>
          </a:bodyPr>
          <a:lstStyle/>
          <a:p>
            <a:pPr algn="r"/>
            <a:r>
              <a:rPr lang="fa-IR" sz="2000" dirty="0" smtClean="0">
                <a:solidFill>
                  <a:schemeClr val="tx1"/>
                </a:solidFill>
                <a:latin typeface="+mn-lt"/>
                <a:ea typeface="+mn-ea"/>
                <a:cs typeface="+mn-cs"/>
              </a:rPr>
              <a:t>اصول ايجاد فرصت هاي يادگيري: </a:t>
            </a:r>
            <a:r>
              <a:rPr lang="en-US" dirty="0" smtClean="0"/>
              <a:t/>
            </a:r>
            <a:br>
              <a:rPr lang="en-US" dirty="0" smtClean="0"/>
            </a:br>
            <a:endParaRPr lang="en-US" dirty="0"/>
          </a:p>
        </p:txBody>
      </p:sp>
      <p:sp>
        <p:nvSpPr>
          <p:cNvPr id="3" name="Subtitle 2"/>
          <p:cNvSpPr>
            <a:spLocks noGrp="1"/>
          </p:cNvSpPr>
          <p:nvPr>
            <p:ph type="subTitle" idx="1"/>
          </p:nvPr>
        </p:nvSpPr>
        <p:spPr>
          <a:xfrm>
            <a:off x="714348" y="3500438"/>
            <a:ext cx="7772400" cy="2857520"/>
          </a:xfrm>
        </p:spPr>
        <p:txBody>
          <a:bodyPr>
            <a:noAutofit/>
          </a:bodyPr>
          <a:lstStyle/>
          <a:p>
            <a:pPr algn="r" rtl="1">
              <a:buNone/>
            </a:pPr>
            <a:r>
              <a:rPr lang="ar-SA" b="1" dirty="0" smtClean="0">
                <a:solidFill>
                  <a:schemeClr val="accent1"/>
                </a:solidFill>
                <a:effectLst>
                  <a:outerShdw blurRad="53975" dist="22860" dir="5400000" algn="tl" rotWithShape="0">
                    <a:srgbClr val="000000">
                      <a:alpha val="55000"/>
                    </a:srgbClr>
                  </a:outerShdw>
                </a:effectLst>
                <a:latin typeface="+mj-lt"/>
                <a:ea typeface="+mj-ea"/>
                <a:cs typeface="B Titr" pitchFamily="2" charset="-78"/>
              </a:rPr>
              <a:t>1 ـ تمرين مناسب </a:t>
            </a:r>
            <a:endParaRPr lang="fa-IR" b="1" dirty="0" smtClean="0">
              <a:solidFill>
                <a:schemeClr val="accent1"/>
              </a:solidFill>
              <a:effectLst>
                <a:outerShdw blurRad="53975" dist="22860" dir="5400000" algn="tl" rotWithShape="0">
                  <a:srgbClr val="000000">
                    <a:alpha val="55000"/>
                  </a:srgbClr>
                </a:outerShdw>
              </a:effectLst>
              <a:latin typeface="+mj-lt"/>
              <a:ea typeface="+mj-ea"/>
              <a:cs typeface="B Titr" pitchFamily="2" charset="-78"/>
            </a:endParaRPr>
          </a:p>
          <a:p>
            <a:pPr algn="r" rtl="1">
              <a:buNone/>
            </a:pPr>
            <a:endParaRPr lang="en-US" b="1" dirty="0" smtClean="0">
              <a:solidFill>
                <a:schemeClr val="accent1"/>
              </a:solidFill>
              <a:effectLst>
                <a:outerShdw blurRad="53975" dist="22860" dir="5400000" algn="tl" rotWithShape="0">
                  <a:srgbClr val="000000">
                    <a:alpha val="55000"/>
                  </a:srgbClr>
                </a:outerShdw>
              </a:effectLst>
              <a:latin typeface="+mj-lt"/>
              <a:ea typeface="+mj-ea"/>
              <a:cs typeface="B Titr" pitchFamily="2" charset="-78"/>
            </a:endParaRPr>
          </a:p>
          <a:p>
            <a:pPr algn="r" rtl="1">
              <a:buNone/>
            </a:pPr>
            <a:r>
              <a:rPr lang="ar-SA" b="1" dirty="0" smtClean="0">
                <a:solidFill>
                  <a:schemeClr val="accent1"/>
                </a:solidFill>
                <a:effectLst>
                  <a:outerShdw blurRad="53975" dist="22860" dir="5400000" algn="tl" rotWithShape="0">
                    <a:srgbClr val="000000">
                      <a:alpha val="55000"/>
                    </a:srgbClr>
                  </a:outerShdw>
                </a:effectLst>
                <a:latin typeface="+mj-lt"/>
                <a:ea typeface="+mj-ea"/>
                <a:cs typeface="B Titr" pitchFamily="2" charset="-78"/>
              </a:rPr>
              <a:t>2 ـ رضايت خاطر</a:t>
            </a:r>
            <a:endParaRPr lang="fa-IR" b="1" dirty="0" smtClean="0">
              <a:solidFill>
                <a:schemeClr val="accent1"/>
              </a:solidFill>
              <a:effectLst>
                <a:outerShdw blurRad="53975" dist="22860" dir="5400000" algn="tl" rotWithShape="0">
                  <a:srgbClr val="000000">
                    <a:alpha val="55000"/>
                  </a:srgbClr>
                </a:outerShdw>
              </a:effectLst>
              <a:latin typeface="+mj-lt"/>
              <a:ea typeface="+mj-ea"/>
              <a:cs typeface="B Titr" pitchFamily="2" charset="-78"/>
            </a:endParaRPr>
          </a:p>
          <a:p>
            <a:pPr algn="r" rtl="1">
              <a:buNone/>
            </a:pPr>
            <a:endParaRPr lang="fa-IR" b="1" dirty="0" smtClean="0">
              <a:solidFill>
                <a:schemeClr val="accent1"/>
              </a:solidFill>
              <a:effectLst>
                <a:outerShdw blurRad="53975" dist="22860" dir="5400000" algn="tl" rotWithShape="0">
                  <a:srgbClr val="000000">
                    <a:alpha val="55000"/>
                  </a:srgbClr>
                </a:outerShdw>
              </a:effectLst>
              <a:cs typeface="B Titr" pitchFamily="2" charset="-78"/>
            </a:endParaRPr>
          </a:p>
          <a:p>
            <a:pPr algn="r" rtl="1">
              <a:buNone/>
            </a:pPr>
            <a:r>
              <a:rPr lang="ar-SA" b="1" dirty="0" smtClean="0">
                <a:solidFill>
                  <a:schemeClr val="accent1"/>
                </a:solidFill>
                <a:effectLst>
                  <a:outerShdw blurRad="53975" dist="22860" dir="5400000" algn="tl" rotWithShape="0">
                    <a:srgbClr val="000000">
                      <a:alpha val="55000"/>
                    </a:srgbClr>
                  </a:outerShdw>
                </a:effectLst>
                <a:latin typeface="+mj-lt"/>
                <a:ea typeface="+mj-ea"/>
                <a:cs typeface="B Titr" pitchFamily="2" charset="-78"/>
              </a:rPr>
              <a:t>3 ـ موفقيت</a:t>
            </a:r>
            <a:endParaRPr lang="fa-IR" b="1" dirty="0" smtClean="0">
              <a:solidFill>
                <a:schemeClr val="accent1"/>
              </a:solidFill>
              <a:effectLst>
                <a:outerShdw blurRad="53975" dist="22860" dir="5400000" algn="tl" rotWithShape="0">
                  <a:srgbClr val="000000">
                    <a:alpha val="55000"/>
                  </a:srgbClr>
                </a:outerShdw>
              </a:effectLst>
              <a:latin typeface="+mj-lt"/>
              <a:ea typeface="+mj-ea"/>
              <a:cs typeface="B Titr" pitchFamily="2" charset="-78"/>
            </a:endParaRPr>
          </a:p>
          <a:p>
            <a:pPr rtl="1"/>
            <a:r>
              <a:rPr lang="ar-SA" b="1" dirty="0" smtClean="0">
                <a:solidFill>
                  <a:schemeClr val="accent1"/>
                </a:solidFill>
                <a:effectLst>
                  <a:outerShdw blurRad="53975" dist="22860" dir="5400000" algn="tl" rotWithShape="0">
                    <a:srgbClr val="000000">
                      <a:alpha val="55000"/>
                    </a:srgbClr>
                  </a:outerShdw>
                </a:effectLst>
                <a:latin typeface="+mj-lt"/>
                <a:ea typeface="+mj-ea"/>
                <a:cs typeface="B Titr" pitchFamily="2" charset="-78"/>
              </a:rPr>
              <a:t> </a:t>
            </a:r>
            <a:endParaRPr lang="fa-IR" b="1" dirty="0" smtClean="0">
              <a:solidFill>
                <a:schemeClr val="accent1"/>
              </a:solidFill>
              <a:effectLst>
                <a:outerShdw blurRad="53975" dist="22860" dir="5400000" algn="tl" rotWithShape="0">
                  <a:srgbClr val="000000">
                    <a:alpha val="55000"/>
                  </a:srgbClr>
                </a:outerShdw>
              </a:effectLst>
              <a:latin typeface="+mj-lt"/>
              <a:ea typeface="+mj-ea"/>
              <a:cs typeface="B Titr" pitchFamily="2" charset="-78"/>
            </a:endParaRPr>
          </a:p>
          <a:p>
            <a:pPr rtl="1"/>
            <a:r>
              <a:rPr lang="ar-SA" b="1" dirty="0" smtClean="0">
                <a:solidFill>
                  <a:schemeClr val="accent1"/>
                </a:solidFill>
                <a:effectLst>
                  <a:outerShdw blurRad="53975" dist="22860" dir="5400000" algn="tl" rotWithShape="0">
                    <a:srgbClr val="000000">
                      <a:alpha val="55000"/>
                    </a:srgbClr>
                  </a:outerShdw>
                </a:effectLst>
                <a:latin typeface="+mj-lt"/>
                <a:ea typeface="+mj-ea"/>
                <a:cs typeface="B Titr" pitchFamily="2" charset="-78"/>
              </a:rPr>
              <a:t>4 ـ رويكردهاي چندگانه</a:t>
            </a:r>
            <a:endParaRPr lang="fa-IR" b="1" dirty="0" smtClean="0">
              <a:solidFill>
                <a:schemeClr val="accent1"/>
              </a:solidFill>
              <a:effectLst>
                <a:outerShdw blurRad="53975" dist="22860" dir="5400000" algn="tl" rotWithShape="0">
                  <a:srgbClr val="000000">
                    <a:alpha val="55000"/>
                  </a:srgbClr>
                </a:outerShdw>
              </a:effectLst>
              <a:latin typeface="+mj-lt"/>
              <a:ea typeface="+mj-ea"/>
              <a:cs typeface="B Titr" pitchFamily="2" charset="-78"/>
            </a:endParaRPr>
          </a:p>
          <a:p>
            <a:pPr rtl="1"/>
            <a:endParaRPr lang="fa-IR" b="1" dirty="0" smtClean="0">
              <a:solidFill>
                <a:schemeClr val="accent1"/>
              </a:solidFill>
              <a:effectLst>
                <a:outerShdw blurRad="53975" dist="22860" dir="5400000" algn="tl" rotWithShape="0">
                  <a:srgbClr val="000000">
                    <a:alpha val="55000"/>
                  </a:srgbClr>
                </a:outerShdw>
              </a:effectLst>
              <a:latin typeface="+mj-lt"/>
              <a:ea typeface="+mj-ea"/>
              <a:cs typeface="B Titr" pitchFamily="2" charset="-78"/>
            </a:endParaRPr>
          </a:p>
          <a:p>
            <a:pPr rtl="1"/>
            <a:r>
              <a:rPr lang="ar-SA" b="1" dirty="0" smtClean="0">
                <a:solidFill>
                  <a:schemeClr val="accent1"/>
                </a:solidFill>
                <a:effectLst>
                  <a:outerShdw blurRad="53975" dist="22860" dir="5400000" algn="tl" rotWithShape="0">
                    <a:srgbClr val="000000">
                      <a:alpha val="55000"/>
                    </a:srgbClr>
                  </a:outerShdw>
                </a:effectLst>
                <a:latin typeface="+mj-lt"/>
                <a:ea typeface="+mj-ea"/>
                <a:cs typeface="B Titr" pitchFamily="2" charset="-78"/>
              </a:rPr>
              <a:t>5ـ پيامدهاي چندگانه</a:t>
            </a:r>
            <a:endParaRPr lang="en-US" b="1" dirty="0" smtClean="0">
              <a:solidFill>
                <a:schemeClr val="accent1"/>
              </a:solidFill>
              <a:effectLst>
                <a:outerShdw blurRad="53975" dist="22860" dir="5400000" algn="tl" rotWithShape="0">
                  <a:srgbClr val="000000">
                    <a:alpha val="55000"/>
                  </a:srgbClr>
                </a:outerShdw>
              </a:effectLst>
              <a:latin typeface="+mj-lt"/>
              <a:ea typeface="+mj-ea"/>
              <a:cs typeface="B Titr"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5786" y="571481"/>
            <a:ext cx="8001056" cy="1631216"/>
          </a:xfrm>
          <a:prstGeom prst="rect">
            <a:avLst/>
          </a:prstGeom>
        </p:spPr>
        <p:txBody>
          <a:bodyPr wrap="square">
            <a:spAutoFit/>
          </a:bodyPr>
          <a:lstStyle/>
          <a:p>
            <a:pPr algn="r"/>
            <a:endParaRPr lang="fa-IR" sz="2000" b="1" dirty="0" smtClean="0">
              <a:effectLst>
                <a:outerShdw blurRad="53975" dist="22860" dir="5400000" algn="tl" rotWithShape="0">
                  <a:srgbClr val="000000">
                    <a:alpha val="55000"/>
                  </a:srgbClr>
                </a:outerShdw>
              </a:effectLst>
            </a:endParaRPr>
          </a:p>
          <a:p>
            <a:pPr algn="r"/>
            <a:endParaRPr lang="fa-IR" sz="2000" b="1" dirty="0" smtClean="0">
              <a:effectLst>
                <a:outerShdw blurRad="53975" dist="22860" dir="5400000" algn="tl" rotWithShape="0">
                  <a:srgbClr val="000000">
                    <a:alpha val="55000"/>
                  </a:srgbClr>
                </a:outerShdw>
              </a:effectLst>
            </a:endParaRPr>
          </a:p>
          <a:p>
            <a:pPr algn="r"/>
            <a:endParaRPr lang="fa-IR" sz="2000" b="1" dirty="0" smtClean="0">
              <a:effectLst>
                <a:outerShdw blurRad="53975" dist="22860" dir="5400000" algn="tl" rotWithShape="0">
                  <a:srgbClr val="000000">
                    <a:alpha val="55000"/>
                  </a:srgbClr>
                </a:outerShdw>
              </a:effectLst>
            </a:endParaRPr>
          </a:p>
          <a:p>
            <a:pPr algn="r"/>
            <a:endParaRPr lang="fa-IR" sz="2000" b="1" dirty="0" smtClean="0">
              <a:effectLst>
                <a:outerShdw blurRad="53975" dist="22860" dir="5400000" algn="tl" rotWithShape="0">
                  <a:srgbClr val="000000">
                    <a:alpha val="55000"/>
                  </a:srgbClr>
                </a:outerShdw>
              </a:effectLst>
            </a:endParaRPr>
          </a:p>
          <a:p>
            <a:pPr algn="r"/>
            <a:endParaRPr lang="en-US" sz="2000" b="1" dirty="0" smtClean="0">
              <a:effectLst>
                <a:outerShdw blurRad="53975" dist="22860" dir="5400000" algn="tl" rotWithShape="0">
                  <a:srgbClr val="000000">
                    <a:alpha val="55000"/>
                  </a:srgbClr>
                </a:outerShdw>
              </a:effectLst>
            </a:endParaRPr>
          </a:p>
        </p:txBody>
      </p:sp>
      <p:sp>
        <p:nvSpPr>
          <p:cNvPr id="9" name="Title 8"/>
          <p:cNvSpPr>
            <a:spLocks noGrp="1"/>
          </p:cNvSpPr>
          <p:nvPr>
            <p:ph type="title"/>
          </p:nvPr>
        </p:nvSpPr>
        <p:spPr>
          <a:xfrm>
            <a:off x="468344" y="1428736"/>
            <a:ext cx="8183880" cy="2286016"/>
          </a:xfrm>
        </p:spPr>
        <p:txBody>
          <a:bodyPr>
            <a:noAutofit/>
          </a:bodyPr>
          <a:lstStyle/>
          <a:p>
            <a:pPr algn="just" rtl="1"/>
            <a:r>
              <a:rPr lang="ar-SA" sz="1800" b="1" dirty="0" smtClean="0">
                <a:solidFill>
                  <a:schemeClr val="accent1">
                    <a:lumMod val="75000"/>
                  </a:schemeClr>
                </a:solidFill>
              </a:rPr>
              <a:t>به مقدار قابل توجهي فرصت‌هاي يادگيري كه توسط معلمان و باتوجه به خطوط راهنماي برنامه‌هاي درسي و آموزش‌ها فراهم مي‌آورند متأثّر از موقعيت هاي يادگيري درنظرگرفته شده و ديدگاههاي حاكم بر برنامه درسي طراحي شده است. «آموزش» نيز دنبال آن و در صحنة عمل و اشتغال عملي فراگيران با برنامه درسي و فعاليت‌هاي درسي در نظر گرفته شده، متأثر از فرصت‌هاي يادگيري طراحي شده است. شايد بتوان به‌شكلي‌ساده و تاحدودي درنگاهي كلاسيك در حوزه برنامه‌ريزي درسي اين ارتباطات را در قالب نمودار زير تصويركرد:</a:t>
            </a:r>
            <a:endParaRPr lang="en-US" sz="1800" dirty="0">
              <a:solidFill>
                <a:schemeClr val="accent1">
                  <a:lumMod val="75000"/>
                </a:schemeClr>
              </a:solidFill>
            </a:endParaRPr>
          </a:p>
        </p:txBody>
      </p:sp>
      <p:sp>
        <p:nvSpPr>
          <p:cNvPr id="10" name="Text Placeholder 9"/>
          <p:cNvSpPr>
            <a:spLocks noGrp="1"/>
          </p:cNvSpPr>
          <p:nvPr>
            <p:ph type="body" idx="1"/>
          </p:nvPr>
        </p:nvSpPr>
        <p:spPr>
          <a:xfrm>
            <a:off x="428596" y="4000504"/>
            <a:ext cx="8286808" cy="2643206"/>
          </a:xfrm>
        </p:spPr>
        <p:txBody>
          <a:bodyPr>
            <a:normAutofit fontScale="25000" lnSpcReduction="20000"/>
          </a:bodyPr>
          <a:lstStyle/>
          <a:p>
            <a:pPr algn="r" rtl="1"/>
            <a:r>
              <a:rPr lang="fa-IR" sz="4800" b="1" dirty="0" smtClean="0">
                <a:solidFill>
                  <a:schemeClr val="tx1"/>
                </a:solidFill>
              </a:rPr>
              <a:t>نظرگاه‌ها و ديدگاههاي برنامه درسي</a:t>
            </a:r>
            <a:endParaRPr lang="en-US" sz="4800" b="1" dirty="0" smtClean="0">
              <a:solidFill>
                <a:schemeClr val="tx1"/>
              </a:solidFill>
            </a:endParaRPr>
          </a:p>
          <a:p>
            <a:pPr algn="r" rtl="1"/>
            <a:r>
              <a:rPr lang="fa-IR" sz="4800" b="1" dirty="0" smtClean="0"/>
              <a:t>                                                        </a:t>
            </a:r>
            <a:r>
              <a:rPr lang="fa-IR" sz="4800" b="1" dirty="0" smtClean="0">
                <a:solidFill>
                  <a:schemeClr val="tx1"/>
                </a:solidFill>
              </a:rPr>
              <a:t>موقعيت‌ها و فرصت‌هاي يادگيري</a:t>
            </a:r>
          </a:p>
          <a:p>
            <a:pPr algn="r" rtl="1"/>
            <a:r>
              <a:rPr lang="fa-IR" sz="4800" b="1" dirty="0" smtClean="0"/>
              <a:t>                                                          </a:t>
            </a:r>
            <a:r>
              <a:rPr lang="fa-IR" sz="4800" b="1" dirty="0" smtClean="0">
                <a:solidFill>
                  <a:schemeClr val="tx1"/>
                </a:solidFill>
              </a:rPr>
              <a:t>طراحي شده در برنامه درسي</a:t>
            </a:r>
            <a:endParaRPr lang="en-US" sz="4800" b="1" dirty="0" smtClean="0">
              <a:solidFill>
                <a:schemeClr val="tx1"/>
              </a:solidFill>
            </a:endParaRPr>
          </a:p>
          <a:p>
            <a:pPr algn="ctr" rtl="1"/>
            <a:r>
              <a:rPr lang="fa-IR" sz="4800" b="1" dirty="0" smtClean="0"/>
              <a:t>                                                                                    </a:t>
            </a:r>
            <a:r>
              <a:rPr lang="fa-IR" sz="4800" b="1" dirty="0" smtClean="0">
                <a:solidFill>
                  <a:schemeClr val="tx1"/>
                </a:solidFill>
              </a:rPr>
              <a:t>آموزش </a:t>
            </a:r>
          </a:p>
          <a:p>
            <a:pPr algn="ctr" rtl="1"/>
            <a:r>
              <a:rPr lang="fa-IR" sz="4800" b="1" dirty="0" smtClean="0"/>
              <a:t>                                                                                 </a:t>
            </a:r>
            <a:r>
              <a:rPr lang="fa-IR" sz="4800" b="1" dirty="0" smtClean="0">
                <a:solidFill>
                  <a:schemeClr val="tx1"/>
                </a:solidFill>
              </a:rPr>
              <a:t> </a:t>
            </a:r>
            <a:r>
              <a:rPr lang="en-US" sz="4800" b="1" dirty="0" smtClean="0">
                <a:solidFill>
                  <a:schemeClr val="tx1"/>
                </a:solidFill>
              </a:rPr>
              <a:t>]</a:t>
            </a:r>
            <a:r>
              <a:rPr lang="fa-IR" sz="4800" b="1" dirty="0" smtClean="0">
                <a:solidFill>
                  <a:schemeClr val="tx1"/>
                </a:solidFill>
              </a:rPr>
              <a:t>ايجاد فرصتهاي يادگيري در مرحلة عمل</a:t>
            </a:r>
            <a:r>
              <a:rPr lang="en-US" sz="4800" b="1" dirty="0" smtClean="0">
                <a:solidFill>
                  <a:schemeClr val="tx1"/>
                </a:solidFill>
              </a:rPr>
              <a:t>[</a:t>
            </a:r>
            <a:r>
              <a:rPr lang="fa-IR" sz="4800" b="1" dirty="0" smtClean="0">
                <a:solidFill>
                  <a:schemeClr val="tx1"/>
                </a:solidFill>
              </a:rPr>
              <a:t> </a:t>
            </a:r>
            <a:endParaRPr lang="en-US" sz="4800" b="1" dirty="0" smtClean="0">
              <a:solidFill>
                <a:schemeClr val="tx1"/>
              </a:solidFill>
            </a:endParaRPr>
          </a:p>
          <a:p>
            <a:pPr algn="ctr" rtl="1"/>
            <a:r>
              <a:rPr lang="fa-IR" sz="4800" b="1" dirty="0" smtClean="0">
                <a:solidFill>
                  <a:schemeClr val="tx1"/>
                </a:solidFill>
              </a:rPr>
              <a:t> </a:t>
            </a:r>
            <a:endParaRPr lang="en-US" sz="4800" b="1" dirty="0" smtClean="0">
              <a:solidFill>
                <a:schemeClr val="tx1"/>
              </a:solidFill>
            </a:endParaRPr>
          </a:p>
          <a:p>
            <a:pPr rtl="1"/>
            <a:r>
              <a:rPr lang="fa-IR" sz="4800" b="1" dirty="0" smtClean="0"/>
              <a:t>ي</a:t>
            </a:r>
            <a:r>
              <a:rPr lang="fa-IR" sz="4800" b="1" dirty="0" smtClean="0">
                <a:solidFill>
                  <a:schemeClr val="tx1"/>
                </a:solidFill>
              </a:rPr>
              <a:t>ادگيري</a:t>
            </a:r>
            <a:endParaRPr lang="en-US" sz="4800" b="1" dirty="0" smtClean="0">
              <a:solidFill>
                <a:schemeClr val="tx1"/>
              </a:solidFill>
            </a:endParaRPr>
          </a:p>
          <a:p>
            <a:pPr algn="r" rtl="1"/>
            <a:r>
              <a:rPr lang="fa-IR" sz="4800" b="1" dirty="0" smtClean="0">
                <a:solidFill>
                  <a:schemeClr val="tx1"/>
                </a:solidFill>
              </a:rPr>
              <a:t>مرحله‌ي طراحي</a:t>
            </a:r>
          </a:p>
          <a:p>
            <a:pPr algn="r" rtl="1"/>
            <a:r>
              <a:rPr lang="fa-IR" sz="4800" b="1" dirty="0" smtClean="0">
                <a:solidFill>
                  <a:schemeClr val="tx1"/>
                </a:solidFill>
              </a:rPr>
              <a:t> برنامه درسي  </a:t>
            </a:r>
            <a:endParaRPr lang="en-US" sz="4800" b="1" dirty="0" smtClean="0">
              <a:solidFill>
                <a:schemeClr val="tx1"/>
              </a:solidFill>
            </a:endParaRPr>
          </a:p>
          <a:p>
            <a:pPr algn="r" rtl="1"/>
            <a:r>
              <a:rPr lang="fa-IR" sz="4800" b="1" dirty="0" smtClean="0"/>
              <a:t>                                                      </a:t>
            </a:r>
            <a:r>
              <a:rPr lang="fa-IR" sz="4800" b="1" dirty="0" smtClean="0">
                <a:solidFill>
                  <a:schemeClr val="tx1"/>
                </a:solidFill>
              </a:rPr>
              <a:t>مرحله‌ي تدوين</a:t>
            </a:r>
          </a:p>
          <a:p>
            <a:pPr algn="r" rtl="1"/>
            <a:r>
              <a:rPr lang="fa-IR" sz="4800" b="1" dirty="0" smtClean="0"/>
              <a:t>                                                        </a:t>
            </a:r>
            <a:r>
              <a:rPr lang="fa-IR" sz="4800" b="1" dirty="0" smtClean="0">
                <a:solidFill>
                  <a:schemeClr val="tx1"/>
                </a:solidFill>
              </a:rPr>
              <a:t>برنامه درسي     </a:t>
            </a:r>
            <a:endParaRPr lang="en-US" sz="4800" b="1" dirty="0" smtClean="0">
              <a:solidFill>
                <a:schemeClr val="tx1"/>
              </a:solidFill>
            </a:endParaRPr>
          </a:p>
          <a:p>
            <a:pPr algn="ctr" rtl="1"/>
            <a:r>
              <a:rPr lang="fa-IR" sz="4800" b="1" dirty="0" smtClean="0"/>
              <a:t> </a:t>
            </a:r>
            <a:endParaRPr lang="en-US" sz="4800" dirty="0" smtClean="0"/>
          </a:p>
          <a:p>
            <a:pPr algn="ctr" rtl="1"/>
            <a:r>
              <a:rPr lang="fa-IR" sz="4800" b="1" dirty="0" smtClean="0"/>
              <a:t>                                                               </a:t>
            </a:r>
            <a:r>
              <a:rPr lang="fa-IR" sz="4800" b="1" dirty="0" smtClean="0">
                <a:solidFill>
                  <a:schemeClr val="tx1"/>
                </a:solidFill>
              </a:rPr>
              <a:t>مرحله‌ي</a:t>
            </a:r>
          </a:p>
          <a:p>
            <a:pPr algn="ctr" rtl="1"/>
            <a:r>
              <a:rPr lang="fa-IR" sz="4800" b="1" dirty="0" smtClean="0"/>
              <a:t>                                                                 </a:t>
            </a:r>
            <a:r>
              <a:rPr lang="fa-IR" sz="4800" b="1" dirty="0" smtClean="0">
                <a:solidFill>
                  <a:schemeClr val="tx1"/>
                </a:solidFill>
              </a:rPr>
              <a:t>اجراي برنامه درسي</a:t>
            </a:r>
            <a:endParaRPr lang="en-US" sz="4800" b="1" dirty="0" smtClean="0">
              <a:solidFill>
                <a:schemeClr val="tx1"/>
              </a:solidFill>
            </a:endParaRPr>
          </a:p>
          <a:p>
            <a:pPr algn="ctr" rtl="1"/>
            <a:r>
              <a:rPr lang="fa-IR" sz="4800" b="1" dirty="0" smtClean="0"/>
              <a:t> </a:t>
            </a:r>
            <a:endParaRPr lang="en-US" sz="4800" dirty="0" smtClean="0"/>
          </a:p>
          <a:p>
            <a:pPr rtl="1"/>
            <a:r>
              <a:rPr lang="fa-IR" sz="4800" b="1" dirty="0" smtClean="0">
                <a:solidFill>
                  <a:schemeClr val="tx1"/>
                </a:solidFill>
              </a:rPr>
              <a:t>پيامد و نتيجه‌ي </a:t>
            </a:r>
          </a:p>
          <a:p>
            <a:pPr rtl="1"/>
            <a:r>
              <a:rPr lang="fa-IR" sz="4800" b="1" dirty="0" smtClean="0">
                <a:solidFill>
                  <a:schemeClr val="tx1"/>
                </a:solidFill>
              </a:rPr>
              <a:t>برنامه درسي</a:t>
            </a:r>
            <a:endParaRPr lang="en-US" sz="4800" dirty="0" smtClean="0">
              <a:solidFill>
                <a:schemeClr val="tx1"/>
              </a:solidFill>
            </a:endParaRPr>
          </a:p>
          <a:p>
            <a:endParaRPr lang="en-US" dirty="0"/>
          </a:p>
        </p:txBody>
      </p:sp>
      <p:sp>
        <p:nvSpPr>
          <p:cNvPr id="11" name="Rectangle 10"/>
          <p:cNvSpPr/>
          <p:nvPr/>
        </p:nvSpPr>
        <p:spPr>
          <a:xfrm>
            <a:off x="2286000" y="857233"/>
            <a:ext cx="6215090" cy="369332"/>
          </a:xfrm>
          <a:prstGeom prst="rect">
            <a:avLst/>
          </a:prstGeom>
        </p:spPr>
        <p:txBody>
          <a:bodyPr wrap="square">
            <a:spAutoFit/>
          </a:bodyPr>
          <a:lstStyle/>
          <a:p>
            <a:pPr algn="r"/>
            <a:r>
              <a:rPr lang="fa-IR" b="1" dirty="0" smtClean="0">
                <a:effectLst>
                  <a:outerShdw blurRad="53975" dist="22860" dir="5400000" algn="tl" rotWithShape="0">
                    <a:srgbClr val="000000">
                      <a:alpha val="55000"/>
                    </a:srgbClr>
                  </a:outerShdw>
                </a:effectLst>
              </a:rPr>
              <a:t>ديدگاه هاي برنامه درسي زمينه‌ساز فرصت هاي يادگيري </a:t>
            </a:r>
          </a:p>
        </p:txBody>
      </p:sp>
      <p:sp>
        <p:nvSpPr>
          <p:cNvPr id="13" name="Left Arrow 12"/>
          <p:cNvSpPr/>
          <p:nvPr/>
        </p:nvSpPr>
        <p:spPr>
          <a:xfrm>
            <a:off x="6572264" y="4286256"/>
            <a:ext cx="785818"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Left Arrow 13"/>
          <p:cNvSpPr/>
          <p:nvPr/>
        </p:nvSpPr>
        <p:spPr>
          <a:xfrm>
            <a:off x="4143372" y="4714884"/>
            <a:ext cx="928694"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Left Arrow 14"/>
          <p:cNvSpPr/>
          <p:nvPr/>
        </p:nvSpPr>
        <p:spPr>
          <a:xfrm>
            <a:off x="1500166" y="4857760"/>
            <a:ext cx="928694"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Left Arrow 17"/>
          <p:cNvSpPr/>
          <p:nvPr/>
        </p:nvSpPr>
        <p:spPr>
          <a:xfrm>
            <a:off x="6572264" y="5572140"/>
            <a:ext cx="978408"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Left Arrow 18"/>
          <p:cNvSpPr/>
          <p:nvPr/>
        </p:nvSpPr>
        <p:spPr>
          <a:xfrm>
            <a:off x="4071934" y="5786454"/>
            <a:ext cx="978408"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Left Arrow 19"/>
          <p:cNvSpPr/>
          <p:nvPr/>
        </p:nvSpPr>
        <p:spPr>
          <a:xfrm>
            <a:off x="1714480" y="6072206"/>
            <a:ext cx="857256"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idx="4294967295"/>
          </p:nvPr>
        </p:nvSpPr>
        <p:spPr>
          <a:xfrm>
            <a:off x="1293813" y="571501"/>
            <a:ext cx="7064401" cy="857235"/>
          </a:xfrm>
        </p:spPr>
        <p:txBody>
          <a:bodyPr>
            <a:normAutofit/>
          </a:bodyPr>
          <a:lstStyle/>
          <a:p>
            <a:pPr algn="r"/>
            <a:r>
              <a:rPr lang="fa-IR" sz="2000" dirty="0" smtClean="0">
                <a:solidFill>
                  <a:schemeClr val="tx1"/>
                </a:solidFill>
                <a:latin typeface="+mn-lt"/>
                <a:ea typeface="+mn-ea"/>
                <a:cs typeface="+mn-cs"/>
              </a:rPr>
              <a:t>ديدگاه هاي برنامه درسي و تلفيق هاي ديدگاهي</a:t>
            </a:r>
            <a:r>
              <a:rPr lang="en-US" sz="2000" dirty="0" smtClean="0">
                <a:solidFill>
                  <a:schemeClr val="tx1"/>
                </a:solidFill>
                <a:latin typeface="+mn-lt"/>
                <a:ea typeface="+mn-ea"/>
                <a:cs typeface="+mn-cs"/>
              </a:rPr>
              <a:t/>
            </a:r>
            <a:br>
              <a:rPr lang="en-US" sz="2000" dirty="0" smtClean="0">
                <a:solidFill>
                  <a:schemeClr val="tx1"/>
                </a:solidFill>
                <a:latin typeface="+mn-lt"/>
                <a:ea typeface="+mn-ea"/>
                <a:cs typeface="+mn-cs"/>
              </a:rPr>
            </a:br>
            <a:endParaRPr lang="en-US" sz="2000" dirty="0" smtClean="0">
              <a:solidFill>
                <a:schemeClr val="tx1"/>
              </a:solidFill>
              <a:latin typeface="+mn-lt"/>
              <a:ea typeface="+mn-ea"/>
              <a:cs typeface="+mn-cs"/>
            </a:endParaRPr>
          </a:p>
        </p:txBody>
      </p:sp>
      <p:sp>
        <p:nvSpPr>
          <p:cNvPr id="5" name="Subtitle 4"/>
          <p:cNvSpPr>
            <a:spLocks noGrp="1"/>
          </p:cNvSpPr>
          <p:nvPr>
            <p:ph type="subTitle" idx="4294967295"/>
          </p:nvPr>
        </p:nvSpPr>
        <p:spPr>
          <a:xfrm>
            <a:off x="785813" y="1285860"/>
            <a:ext cx="7929591" cy="5214974"/>
          </a:xfrm>
        </p:spPr>
        <p:txBody>
          <a:bodyPr>
            <a:normAutofit fontScale="25000" lnSpcReduction="20000"/>
          </a:bodyPr>
          <a:lstStyle/>
          <a:p>
            <a:pPr algn="just" rtl="1">
              <a:buFont typeface="Wingdings" pitchFamily="2" charset="2"/>
              <a:buChar char="§"/>
            </a:pPr>
            <a:endParaRPr lang="fa-IR" sz="6400" b="1" dirty="0" smtClean="0">
              <a:solidFill>
                <a:schemeClr val="accent1">
                  <a:lumMod val="75000"/>
                </a:schemeClr>
              </a:solidFill>
              <a:cs typeface="B Titr" pitchFamily="2" charset="-78"/>
            </a:endParaRPr>
          </a:p>
          <a:p>
            <a:pPr algn="just" rtl="1">
              <a:buFont typeface="Wingdings" pitchFamily="2" charset="2"/>
              <a:buChar char="§"/>
            </a:pPr>
            <a:endParaRPr lang="fa-IR" sz="6400" b="1" dirty="0" smtClean="0">
              <a:solidFill>
                <a:schemeClr val="accent1"/>
              </a:solidFill>
              <a:cs typeface="B Titr" pitchFamily="2" charset="-78"/>
            </a:endParaRPr>
          </a:p>
          <a:p>
            <a:pPr algn="just" rtl="1">
              <a:buFont typeface="Wingdings" pitchFamily="2" charset="2"/>
              <a:buChar char="§"/>
            </a:pPr>
            <a:r>
              <a:rPr lang="fa-IR" sz="6400" b="1" dirty="0" smtClean="0">
                <a:solidFill>
                  <a:schemeClr val="accent1">
                    <a:lumMod val="75000"/>
                  </a:schemeClr>
                </a:solidFill>
                <a:latin typeface="+mj-lt"/>
                <a:ea typeface="+mj-ea"/>
                <a:cs typeface="+mj-cs"/>
              </a:rPr>
              <a:t> </a:t>
            </a:r>
            <a:r>
              <a:rPr lang="ar-SA" sz="6400" b="1" dirty="0" smtClean="0">
                <a:solidFill>
                  <a:schemeClr val="accent1">
                    <a:lumMod val="75000"/>
                  </a:schemeClr>
                </a:solidFill>
                <a:latin typeface="+mj-lt"/>
                <a:ea typeface="+mj-ea"/>
                <a:cs typeface="+mj-cs"/>
              </a:rPr>
              <a:t>موضوع ديدگاه‌هاي برنامه درسي، مبحثي چارچوب يافته در حوزه برنامه‌ريزي درسي است. ديدگاه برنامه درسي چارچوبي مفهومي برگرفته از فرض‌هاي فلسفي، ارزشي، فرهنگي، علمي و اجتماعي در مورد تعليم و تربيت، ماهيت انسان، ماهيت يادگيري و ماهيت دانش در يك جامعه است. ديدگاه‌هاي برنامه درسي از نظريات برنامه درسي و ايدئولوژي‌ها بر مي‌‌خيزند و به صورت چارچوب يافته، شاخص‌هاي اساسي براي جهت‌گيري مطلوب برنامه درسي در اختيار برنامه‌ريزان قرار مي‌دهند.</a:t>
            </a:r>
            <a:endParaRPr lang="fa-IR" sz="6400" b="1" dirty="0" smtClean="0">
              <a:solidFill>
                <a:schemeClr val="accent1">
                  <a:lumMod val="75000"/>
                </a:schemeClr>
              </a:solidFill>
              <a:latin typeface="+mj-lt"/>
              <a:ea typeface="+mj-ea"/>
              <a:cs typeface="+mj-cs"/>
            </a:endParaRPr>
          </a:p>
          <a:p>
            <a:pPr algn="just" rtl="1">
              <a:buFont typeface="Wingdings" pitchFamily="2" charset="2"/>
              <a:buChar char="§"/>
            </a:pPr>
            <a:endParaRPr lang="fa-IR" sz="6400" b="1" dirty="0" smtClean="0">
              <a:solidFill>
                <a:schemeClr val="accent1">
                  <a:lumMod val="75000"/>
                </a:schemeClr>
              </a:solidFill>
              <a:latin typeface="+mj-lt"/>
              <a:ea typeface="+mj-ea"/>
              <a:cs typeface="+mj-cs"/>
            </a:endParaRPr>
          </a:p>
          <a:p>
            <a:pPr algn="just" rtl="1">
              <a:buFont typeface="Wingdings" pitchFamily="2" charset="2"/>
              <a:buChar char="§"/>
            </a:pPr>
            <a:r>
              <a:rPr lang="fa-IR" sz="6400" b="1" dirty="0" smtClean="0">
                <a:solidFill>
                  <a:schemeClr val="accent1">
                    <a:lumMod val="75000"/>
                  </a:schemeClr>
                </a:solidFill>
                <a:latin typeface="+mj-lt"/>
                <a:ea typeface="+mj-ea"/>
                <a:cs typeface="+mj-cs"/>
              </a:rPr>
              <a:t>  </a:t>
            </a:r>
            <a:r>
              <a:rPr lang="ar-SA" sz="6400" b="1" dirty="0" smtClean="0">
                <a:solidFill>
                  <a:schemeClr val="accent1">
                    <a:lumMod val="75000"/>
                  </a:schemeClr>
                </a:solidFill>
                <a:latin typeface="+mj-lt"/>
                <a:ea typeface="+mj-ea"/>
                <a:cs typeface="+mj-cs"/>
              </a:rPr>
              <a:t>از منظري كلاسيك در حوزه برنامه‌ريزي درسي، تعيين ديدگاه برنامه درسي از حساس‌ترين مراحل برنامه‌ريزي درسي است كه موجب مي‌شود برنامة درسي مفهوم شود و مؤلفه‌هاي آن داراي نظم و ترتيب شوند و در هنگام برنامه‌ريزي شاخص‌هاي جهت دهنده و راهنمايي كننده در اختيار باشد. به طور كلي، با تعيين ديدگاه‌هاي برنامه درسي، يك چارچوب اساسي نظري براي رجوع به برنامه‌‌ريزي درسي فراهم مي‌آيد. </a:t>
            </a:r>
            <a:endParaRPr lang="fa-IR" sz="6400" b="1" dirty="0" smtClean="0">
              <a:solidFill>
                <a:schemeClr val="accent1">
                  <a:lumMod val="75000"/>
                </a:schemeClr>
              </a:solidFill>
              <a:latin typeface="+mj-lt"/>
              <a:ea typeface="+mj-ea"/>
              <a:cs typeface="+mj-cs"/>
            </a:endParaRPr>
          </a:p>
          <a:p>
            <a:pPr algn="just" rtl="1">
              <a:buFont typeface="Wingdings" pitchFamily="2" charset="2"/>
              <a:buChar char="§"/>
            </a:pPr>
            <a:endParaRPr lang="en-US" sz="6400" b="1" dirty="0" smtClean="0">
              <a:solidFill>
                <a:schemeClr val="accent1">
                  <a:lumMod val="75000"/>
                </a:schemeClr>
              </a:solidFill>
              <a:latin typeface="+mj-lt"/>
              <a:ea typeface="+mj-ea"/>
              <a:cs typeface="+mj-cs"/>
            </a:endParaRPr>
          </a:p>
          <a:p>
            <a:pPr algn="just" rtl="1">
              <a:buFont typeface="Wingdings" pitchFamily="2" charset="2"/>
              <a:buChar char="§"/>
            </a:pPr>
            <a:r>
              <a:rPr lang="fa-IR" sz="6400" b="1" dirty="0" smtClean="0">
                <a:solidFill>
                  <a:schemeClr val="accent1">
                    <a:lumMod val="75000"/>
                  </a:schemeClr>
                </a:solidFill>
                <a:latin typeface="+mj-lt"/>
                <a:ea typeface="+mj-ea"/>
                <a:cs typeface="+mj-cs"/>
              </a:rPr>
              <a:t>  </a:t>
            </a:r>
            <a:r>
              <a:rPr lang="ar-SA" sz="6400" b="1" dirty="0" smtClean="0">
                <a:solidFill>
                  <a:schemeClr val="accent1">
                    <a:lumMod val="75000"/>
                  </a:schemeClr>
                </a:solidFill>
                <a:latin typeface="+mj-lt"/>
                <a:ea typeface="+mj-ea"/>
                <a:cs typeface="+mj-cs"/>
              </a:rPr>
              <a:t>با مروري به مباني نظري حوزه ديدگاه‌هاي برنامه درسي و چارچوب‌هاي مختلف طبقه‌بندي ديدگاه‌ها و ايدئولوژي‌هاي برنامه درسي كه توسط صاحب‌نظران اين حوزه ارائه شده و در نظرگرفتن مبناي تحقق انساني در تقسيم‌بندي اين چارچوب‌هاي پيشنهادي براي طبقه‌بندي ديدگاه‌ها، مي‌توان طيفي با روند صعودي از ديدگاه‌هاي برنامه درسي را تدوين كرد كه از توجه به «مفهوم انسان» و ماهيت او و محقق شدن او در فرايند تعليم و تربيت با توجه به جنبه‌هاي دروني انسان برخاسته باشد.</a:t>
            </a:r>
            <a:endParaRPr lang="en-US" sz="6400" b="1" dirty="0" smtClean="0">
              <a:solidFill>
                <a:schemeClr val="accent1">
                  <a:lumMod val="75000"/>
                </a:schemeClr>
              </a:solidFill>
              <a:latin typeface="+mj-lt"/>
              <a:ea typeface="+mj-ea"/>
              <a:cs typeface="+mj-cs"/>
            </a:endParaRPr>
          </a:p>
          <a:p>
            <a:pPr rtl="1"/>
            <a:endParaRPr lang="en-US" dirty="0" smtClean="0"/>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357158" y="571480"/>
            <a:ext cx="8286808" cy="60785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lang="fa-IR" b="1" dirty="0" smtClean="0">
                <a:effectLst>
                  <a:outerShdw blurRad="53975" dist="22860" dir="5400000" algn="tl" rotWithShape="0">
                    <a:srgbClr val="000000">
                      <a:alpha val="55000"/>
                    </a:srgbClr>
                  </a:outerShdw>
                </a:effectLst>
              </a:rPr>
              <a:t>طيف ديدگاه هاي برنامه درسي</a:t>
            </a:r>
          </a:p>
          <a:p>
            <a:pPr marL="0" marR="0" lvl="0" indent="0" algn="r" defTabSz="914400" rtl="1" eaLnBrk="1" fontAlgn="base" latinLnBrk="0" hangingPunct="1">
              <a:lnSpc>
                <a:spcPct val="100000"/>
              </a:lnSpc>
              <a:spcBef>
                <a:spcPct val="0"/>
              </a:spcBef>
              <a:spcAft>
                <a:spcPct val="0"/>
              </a:spcAft>
              <a:buClrTx/>
              <a:buSzTx/>
              <a:buFontTx/>
              <a:buNone/>
              <a:tabLst/>
            </a:pPr>
            <a:endParaRPr lang="fa-IR" b="1" dirty="0" smtClean="0">
              <a:effectLst>
                <a:outerShdw blurRad="53975" dist="22860" dir="5400000" algn="tl" rotWithShape="0">
                  <a:srgbClr val="000000">
                    <a:alpha val="55000"/>
                  </a:srgbClr>
                </a:outerShdw>
              </a:effectLst>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b="1" dirty="0" smtClean="0">
              <a:effectLst>
                <a:outerShdw blurRad="53975" dist="22860" dir="5400000" algn="tl" rotWithShape="0">
                  <a:srgbClr val="000000">
                    <a:alpha val="55000"/>
                  </a:srgbClr>
                </a:outerShdw>
              </a:effectLst>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b="1" dirty="0" smtClean="0">
              <a:effectLst>
                <a:outerShdw blurRad="53975" dist="22860" dir="5400000" algn="tl" rotWithShape="0">
                  <a:srgbClr val="000000">
                    <a:alpha val="55000"/>
                  </a:srgbClr>
                </a:outerShdw>
              </a:effectLst>
            </a:endParaRPr>
          </a:p>
          <a:p>
            <a:pPr marL="0" marR="0" lvl="0" indent="0" algn="ctr" defTabSz="914400" rtl="1" eaLnBrk="1" fontAlgn="base" latinLnBrk="0" hangingPunct="1">
              <a:lnSpc>
                <a:spcPct val="100000"/>
              </a:lnSpc>
              <a:spcBef>
                <a:spcPct val="0"/>
              </a:spcBef>
              <a:spcAft>
                <a:spcPct val="0"/>
              </a:spcAft>
              <a:buClrTx/>
              <a:buSzTx/>
              <a:buFontTx/>
              <a:buNone/>
              <a:tabLst/>
            </a:pPr>
            <a:endParaRPr lang="fa-IR" b="1" dirty="0" smtClean="0">
              <a:effectLst>
                <a:outerShdw blurRad="53975" dist="22860" dir="5400000" algn="tl" rotWithShape="0">
                  <a:srgbClr val="000000">
                    <a:alpha val="55000"/>
                  </a:srgbClr>
                </a:outerShdw>
              </a:effectLst>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b="1" dirty="0" smtClean="0">
              <a:effectLst>
                <a:outerShdw blurRad="53975" dist="22860" dir="5400000" algn="tl" rotWithShape="0">
                  <a:srgbClr val="000000">
                    <a:alpha val="55000"/>
                  </a:srgbClr>
                </a:outerShdw>
              </a:effectLst>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b="1" dirty="0" smtClean="0">
              <a:effectLst>
                <a:outerShdw blurRad="53975" dist="22860" dir="5400000" algn="tl" rotWithShape="0">
                  <a:srgbClr val="000000">
                    <a:alpha val="55000"/>
                  </a:srgbClr>
                </a:outerShdw>
              </a:effectLst>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b="1" dirty="0" smtClean="0">
              <a:effectLst>
                <a:outerShdw blurRad="53975" dist="22860" dir="5400000" algn="tl" rotWithShape="0">
                  <a:srgbClr val="000000">
                    <a:alpha val="55000"/>
                  </a:srgbClr>
                </a:outerShdw>
              </a:effectLst>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b="1" dirty="0" smtClean="0">
              <a:effectLst>
                <a:outerShdw blurRad="53975" dist="22860" dir="5400000" algn="tl" rotWithShape="0">
                  <a:srgbClr val="000000">
                    <a:alpha val="55000"/>
                  </a:srgbClr>
                </a:outerShdw>
              </a:effectLst>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100" b="0" i="0" u="none" strike="noStrike" cap="none" normalizeH="0" baseline="0" dirty="0" smtClean="0">
              <a:ln>
                <a:noFill/>
              </a:ln>
              <a:solidFill>
                <a:schemeClr val="tx1"/>
              </a:solidFill>
              <a:effectLst/>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1100" dirty="0" smtClean="0">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100" b="0" i="0" u="none" strike="noStrike" cap="none" normalizeH="0" baseline="0" dirty="0" smtClean="0">
              <a:ln>
                <a:noFill/>
              </a:ln>
              <a:solidFill>
                <a:schemeClr val="tx1"/>
              </a:solidFill>
              <a:effectLst/>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1100" dirty="0" smtClean="0">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100" b="0" i="0" u="none" strike="noStrike" cap="none" normalizeH="0" baseline="0" dirty="0" smtClean="0">
              <a:ln>
                <a:noFill/>
              </a:ln>
              <a:solidFill>
                <a:schemeClr val="tx1"/>
              </a:solidFill>
              <a:effectLst/>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1100" dirty="0" smtClean="0">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100" b="0" i="0" u="none" strike="noStrike" cap="none" normalizeH="0" baseline="0" dirty="0" smtClean="0">
              <a:ln>
                <a:noFill/>
              </a:ln>
              <a:solidFill>
                <a:schemeClr val="tx1"/>
              </a:solidFill>
              <a:effectLst/>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1100" dirty="0" smtClean="0">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100" b="0" i="0" u="none" strike="noStrike" cap="none" normalizeH="0" baseline="0" dirty="0" smtClean="0">
              <a:ln>
                <a:noFill/>
              </a:ln>
              <a:solidFill>
                <a:schemeClr val="tx1"/>
              </a:solidFill>
              <a:effectLst/>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1100" dirty="0" smtClean="0">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100" b="0" i="0" u="none" strike="noStrike" cap="none" normalizeH="0" baseline="0" dirty="0" smtClean="0">
              <a:ln>
                <a:noFill/>
              </a:ln>
              <a:solidFill>
                <a:schemeClr val="tx1"/>
              </a:solidFill>
              <a:effectLst/>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1100" dirty="0" smtClean="0">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100" b="0" i="0" u="none" strike="noStrike" cap="none" normalizeH="0" baseline="0" dirty="0" smtClean="0">
              <a:ln>
                <a:noFill/>
              </a:ln>
              <a:solidFill>
                <a:schemeClr val="tx1"/>
              </a:solidFill>
              <a:effectLst/>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1100" dirty="0" smtClean="0">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100" b="0" i="0" u="none" strike="noStrike" cap="none" normalizeH="0" baseline="0" dirty="0" smtClean="0">
              <a:ln>
                <a:noFill/>
              </a:ln>
              <a:solidFill>
                <a:schemeClr val="tx1"/>
              </a:solidFill>
              <a:effectLst/>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1100" dirty="0" smtClean="0">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100" b="0" i="0" u="none" strike="noStrike" cap="none" normalizeH="0" baseline="0" dirty="0" smtClean="0">
              <a:ln>
                <a:noFill/>
              </a:ln>
              <a:solidFill>
                <a:schemeClr val="tx1"/>
              </a:solidFill>
              <a:effectLst/>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1100" dirty="0" smtClean="0">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100" b="0" i="0" u="none" strike="noStrike" cap="none" normalizeH="0" baseline="0" dirty="0" smtClean="0">
              <a:ln>
                <a:noFill/>
              </a:ln>
              <a:solidFill>
                <a:schemeClr val="tx1"/>
              </a:solidFill>
              <a:effectLst/>
              <a:latin typeface="Calibri" pitchFamily="34" charset="0"/>
              <a:cs typeface="2  Tit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Picture 4" descr="JADVAL"/>
          <p:cNvPicPr/>
          <p:nvPr/>
        </p:nvPicPr>
        <p:blipFill>
          <a:blip r:embed="rId2" cstate="print"/>
          <a:srcRect/>
          <a:stretch>
            <a:fillRect/>
          </a:stretch>
        </p:blipFill>
        <p:spPr bwMode="auto">
          <a:xfrm>
            <a:off x="428596" y="1142984"/>
            <a:ext cx="8286808" cy="5214974"/>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533</TotalTime>
  <Words>2651</Words>
  <Application>Microsoft Office PowerPoint</Application>
  <PresentationFormat>On-screen Show (4:3)</PresentationFormat>
  <Paragraphs>241</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Aspect</vt:lpstr>
      <vt:lpstr>عنوان نشست تخصصي: فرصت‌هاي يادگيري و اصول ايجاد‌آن  تأمّلي در حوزه ديدگاه هاي برنامه درسي و تحولات ديدگاهي در راستاي ايجاد فرصت‌هاي يادگيري سازنده و فرايندمدار؛ </vt:lpstr>
      <vt:lpstr> </vt:lpstr>
      <vt:lpstr>PowerPoint Presentation</vt:lpstr>
      <vt:lpstr>PowerPoint Presentation</vt:lpstr>
      <vt:lpstr>PowerPoint Presentation</vt:lpstr>
      <vt:lpstr>اصول ايجاد فرصت هاي يادگيري:  </vt:lpstr>
      <vt:lpstr>به مقدار قابل توجهي فرصت‌هاي يادگيري كه توسط معلمان و باتوجه به خطوط راهنماي برنامه‌هاي درسي و آموزش‌ها فراهم مي‌آورند متأثّر از موقعيت هاي يادگيري درنظرگرفته شده و ديدگاههاي حاكم بر برنامه درسي طراحي شده است. «آموزش» نيز دنبال آن و در صحنة عمل و اشتغال عملي فراگيران با برنامه درسي و فعاليت‌هاي درسي در نظر گرفته شده، متأثر از فرصت‌هاي يادگيري طراحي شده است. شايد بتوان به‌شكلي‌ساده و تاحدودي درنگاهي كلاسيك در حوزه برنامه‌ريزي درسي اين ارتباطات را در قالب نمودار زير تصويركرد:</vt:lpstr>
      <vt:lpstr>ديدگاه هاي برنامه درسي و تلفيق هاي ديدگاهي </vt:lpstr>
      <vt:lpstr>PowerPoint Presentation</vt:lpstr>
      <vt:lpstr>    تلفيق ديدگاه‌هاي برنامه درسي:    به علت آن كه جريان‌هاي ارزشي فلسفي، فرهنگي و اجتماعي متفاوتي به صورت پيچيده در تعامل هستند تا ماهيت انسان را شكل دهند و چون هيچ ديدگاه برنامة درسي به تنهايي نمي‌تواند براي تمام طرح‌هاي برنامة درسي در يك نهاد تربيتي كه مي‌خواهد جمعيت متنوعي را با اهداف چندگانه زير پوشش برد كافي باشد، ما با تلفيقي از ديدگاه‌ها در حوزة برنامة درسي روبه‌رو خواهيم بود.  </vt:lpstr>
      <vt:lpstr>تحولات ديدگاهي در راستاي ايجاد فرصت‌هاي يادگيري سازنده و فرايندمدار  </vt:lpstr>
      <vt:lpstr>1 ـ فرصت‌هاي يادگيري در آموزش و پرورش مادام‌العمر و خودراهبري در يادگيري   </vt:lpstr>
      <vt:lpstr>PowerPoint Presentation</vt:lpstr>
      <vt:lpstr>2ـ فرصت‌هاي يادگيري در الگوهاي فرآيندمدار </vt:lpstr>
      <vt:lpstr>PowerPoint Presentation</vt:lpstr>
      <vt:lpstr>3ـ فرصت‌هاي يادگيري در ديدگاه هاي انسان‌گرايانه و سازنده‌‌گرايانه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نشست تخصصي: فرصت‌هاي يادگيري و اصول ايجاد‌آن تأمّلي در حوزه ديدگاه هاي برنامه درسي و تحولات ديدگاهي در راستاي ايجاد فرصت‌هاي يادگيري سازنده و فرايندمدار؛</dc:title>
  <dc:creator>Salsabili</dc:creator>
  <cp:lastModifiedBy>Saeidi</cp:lastModifiedBy>
  <cp:revision>69</cp:revision>
  <dcterms:created xsi:type="dcterms:W3CDTF">2018-02-24T12:33:44Z</dcterms:created>
  <dcterms:modified xsi:type="dcterms:W3CDTF">2018-03-06T07:51:38Z</dcterms:modified>
</cp:coreProperties>
</file>