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92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5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00"/>
  </p:normalViewPr>
  <p:slideViewPr>
    <p:cSldViewPr>
      <p:cViewPr varScale="1">
        <p:scale>
          <a:sx n="73" d="100"/>
          <a:sy n="73" d="100"/>
        </p:scale>
        <p:origin x="5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8E91F8-7C07-4ABC-8CFC-54F133EC71F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6581CB-AFC6-490F-86C4-B429AFB26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765B44-C960-4B6C-BB01-FCFBB6F58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2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6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5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65B44-C960-4B6C-BB01-FCFBB6F58D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A67AAA-9E3D-4EA5-A913-1A6A50170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6DD6B-17C3-40E0-83D4-F9B9023D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2A1B-2678-4972-89C1-99293A0F5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8E0C3-C203-4195-9B64-391EA6F26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2E14-206F-47DD-A705-6F9A41ACF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45A6-4956-4FCC-911F-76F280DD8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7E96-8665-4C3A-9FF8-C0830D5FF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4C9F-466D-48AD-81B7-4F4A79211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57C4-3B84-4E65-BF67-593B7F89F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9692-689C-4477-AFC3-9DF294B33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B8511-0C14-4785-8378-5A215C5A6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3FA62-88CD-4186-96F6-D3827DA95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7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BB50-1265-4D0B-9BCD-F640D2362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9E56-6F94-43DA-853E-069B8CA7D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10D0C-84D8-4ED9-AE83-3C6B622D3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8E0C3-C203-4195-9B64-391EA6F26D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2E14-206F-47DD-A705-6F9A41ACF2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7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45A6-4956-4FCC-911F-76F280DD8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2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7E96-8665-4C3A-9FF8-C0830D5FF5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0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4C9F-466D-48AD-81B7-4F4A79211B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1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57C4-3B84-4E65-BF67-593B7F89F6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2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9692-689C-4477-AFC3-9DF294B338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82D78-2DDD-4CF1-98B4-AADAA7D6C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1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B8511-0C14-4785-8378-5A215C5A61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8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BB50-1265-4D0B-9BCD-F640D23620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31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9E56-6F94-43DA-853E-069B8CA7DA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49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10D0C-84D8-4ED9-AE83-3C6B622D3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DE03B-EB37-40BD-AC6D-B14E34E77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2B3F3-6947-4916-82B6-A05AD650C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BB73-772B-44F1-A430-1C878C251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5D7A-1BE4-444A-A9C7-C3114FE8B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4EA49-1A29-42E8-A5C0-EE683EA8EA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5D1F3-C830-4002-9AED-C58D10A3C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5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7E64E8-C496-49F3-8486-475DC04E29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8051E9-C2D4-4BC4-A389-1286D38E5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8051E9-C2D4-4BC4-A389-1286D38E5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14" y="1009484"/>
            <a:ext cx="4877435" cy="487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335" y="612914"/>
            <a:ext cx="79261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32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marL="457200" lvl="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Zar" panose="00000400000000000000" pitchFamily="2" charset="-78"/>
              </a:rPr>
              <a:t>ارتقای </a:t>
            </a:r>
            <a:r>
              <a:rPr lang="fa-IR" sz="3200" dirty="0">
                <a:cs typeface="B Zar" panose="00000400000000000000" pitchFamily="2" charset="-78"/>
              </a:rPr>
              <a:t>سرمایه انسانی و توانمندسازی آن با مدیریت جهادی، شبکه‌ای، مشارکتی و اثربخش</a:t>
            </a:r>
            <a:r>
              <a:rPr lang="fa-IR" sz="3200" dirty="0" smtClean="0">
                <a:cs typeface="B Zar" panose="00000400000000000000" pitchFamily="2" charset="-78"/>
              </a:rPr>
              <a:t>؛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Zar" panose="00000400000000000000" pitchFamily="2" charset="-78"/>
              </a:rPr>
              <a:t>* </a:t>
            </a:r>
            <a:r>
              <a:rPr lang="fa-IR" sz="3200" dirty="0">
                <a:cs typeface="B Zar" panose="00000400000000000000" pitchFamily="2" charset="-78"/>
              </a:rPr>
              <a:t>اهتمام نسبت به اجرای وظایف و مأموریت‌های قانونی، علمی و تخصصی سازمان با رعایت اولویت‌ها</a:t>
            </a:r>
            <a:r>
              <a:rPr lang="fa-IR" sz="3200" dirty="0" smtClean="0">
                <a:cs typeface="B Zar" panose="00000400000000000000" pitchFamily="2" charset="-78"/>
              </a:rPr>
              <a:t>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56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335" y="612914"/>
            <a:ext cx="79261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28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بهره‌برداری </a:t>
            </a:r>
            <a:r>
              <a:rPr lang="fa-IR" sz="3200" dirty="0">
                <a:cs typeface="B Zar" panose="00000400000000000000" pitchFamily="2" charset="-78"/>
              </a:rPr>
              <a:t>از تجربه‌های موفق ملی و جهانی در ظل و ذیل مبانی و ارزش‌های مصّرح در اسناد بالادستی برای روزآمدسازی محتوای منابع درسی به ویژه در فنی و حرفه‌ای و توجه به همه ساحت‌های تربیتی و عرصه‌های ارتباطی؛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55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335" y="348605"/>
            <a:ext cx="792612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28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</a:t>
            </a:r>
            <a:r>
              <a:rPr lang="fa-IR" sz="3200" dirty="0">
                <a:cs typeface="B Zar" panose="00000400000000000000" pitchFamily="2" charset="-78"/>
              </a:rPr>
              <a:t>فراهم شدن امکان آموزش مؤثر و کافی معلمان و دبیران برای ارتقای دانش و مهارت انجام رسالت آموزشی و تربیتی آنان؛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*اصلاح </a:t>
            </a:r>
            <a:r>
              <a:rPr lang="fa-IR" sz="3200" dirty="0">
                <a:cs typeface="B Zar" panose="00000400000000000000" pitchFamily="2" charset="-78"/>
              </a:rPr>
              <a:t>و تکمیل فرایند تحول در برنامه درسی با تأکید بر جایگاه متوازن اندیشه‌ورزی و تفکر، تدیّن و ایمان، اخلاق و آداب زندگی، مهارت‌های حرفه‌ای و فنی و تربیت علمی فکورانه؛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042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310" y="279790"/>
            <a:ext cx="79261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28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</a:t>
            </a:r>
            <a:r>
              <a:rPr lang="fa-IR" sz="3200" dirty="0">
                <a:cs typeface="B Zar" panose="00000400000000000000" pitchFamily="2" charset="-78"/>
              </a:rPr>
              <a:t>طراحی و برنامه‌ریزی برای تحقق کلیه چرخش‌های ده‌گانه مصوب در مبانی نظری تحول در عرصه برنامه‌های درسی و آموزشی؛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حرکت </a:t>
            </a:r>
            <a:r>
              <a:rPr lang="fa-IR" sz="3200" dirty="0">
                <a:cs typeface="B Zar" panose="00000400000000000000" pitchFamily="2" charset="-78"/>
              </a:rPr>
              <a:t>به سوی تحقق «مدرسه زندگی» و کارآمدسازی آن به جای مدرسه منفعل و تحمیلی؛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188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335" y="279790"/>
            <a:ext cx="79261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28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 </a:t>
            </a:r>
            <a:r>
              <a:rPr lang="fa-IR" sz="3200" dirty="0">
                <a:cs typeface="B Zar" panose="00000400000000000000" pitchFamily="2" charset="-78"/>
              </a:rPr>
              <a:t>تأکید بر کارکرد «برنامه‌ریزی آموزشی» براساس محور بودن «مدرسه» در برنامه‌ها و طرح‌ها؛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200" dirty="0">
                <a:cs typeface="B Zar" panose="000004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* برنامه‌ریزی</a:t>
            </a:r>
            <a:r>
              <a:rPr lang="fa-IR" sz="3200" dirty="0">
                <a:cs typeface="B Zar" panose="00000400000000000000" pitchFamily="2" charset="-78"/>
              </a:rPr>
              <a:t>، طراحی و اصلاح ساختار تشکیلاتی در راستای اجرای کامل سند برنامه درسی ملّی؛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200" dirty="0">
                <a:cs typeface="B Zar" panose="000004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* چابک‌‌سازی</a:t>
            </a:r>
            <a:r>
              <a:rPr lang="fa-IR" sz="3200" dirty="0">
                <a:cs typeface="B Zar" panose="00000400000000000000" pitchFamily="2" charset="-78"/>
              </a:rPr>
              <a:t>، تحرک‌بخشی و تقویت انسجام، هماهنگی و هم‌افزایی بخش‌های پژوهشی، تولیدی، نظارتی و هدایتی سازمان؛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446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120" y="279790"/>
            <a:ext cx="792612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7030A0"/>
                </a:solidFill>
                <a:cs typeface="B Zar" panose="00000400000000000000" pitchFamily="2" charset="-78"/>
              </a:rPr>
              <a:t>ب: بایستگی‌ها:</a:t>
            </a:r>
            <a:endParaRPr lang="en-US" sz="28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  </a:t>
            </a:r>
            <a:r>
              <a:rPr lang="fa-IR" sz="3200" dirty="0">
                <a:cs typeface="B Zar" panose="00000400000000000000" pitchFamily="2" charset="-78"/>
              </a:rPr>
              <a:t>تعامل همدلانه و خلاّق با مراکز و نهادهای تربیتی و علمی و نیز با معلمان و مدیران صف در راستای ایفای نقش تحولی سازمان و توجه به نیازهای ملّی و منطقه‌ای و محلّی؛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>
                <a:cs typeface="B Zar" panose="00000400000000000000" pitchFamily="2" charset="-78"/>
              </a:rPr>
              <a:t> </a:t>
            </a:r>
            <a:r>
              <a:rPr lang="fa-IR" sz="3200" dirty="0" smtClean="0">
                <a:cs typeface="B Zar" panose="00000400000000000000" pitchFamily="2" charset="-78"/>
              </a:rPr>
              <a:t>* بهره‌مندی </a:t>
            </a:r>
            <a:r>
              <a:rPr lang="fa-IR" sz="3200" dirty="0">
                <a:cs typeface="B Zar" panose="00000400000000000000" pitchFamily="2" charset="-78"/>
              </a:rPr>
              <a:t>حداکثری از ظرفیت هیئت امنای سازمان در جهت تحقق سیاست‌ها، اهداف و برنامه‌های کلان سازمان؛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26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78" y="18594"/>
            <a:ext cx="84314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خاتمه:</a:t>
            </a:r>
          </a:p>
          <a:p>
            <a:pPr algn="just" rtl="1">
              <a:lnSpc>
                <a:spcPct val="200000"/>
              </a:lnSpc>
            </a:pPr>
            <a:r>
              <a:rPr lang="fa-IR" sz="2800" dirty="0">
                <a:cs typeface="B Zar" panose="00000400000000000000" pitchFamily="2" charset="-78"/>
              </a:rPr>
              <a:t>به علت بنیان‌های نظری و مدیریتی نادرستی که از آغاز تأسیس سازمان بر آن حاکم بوده و عدم تحول بایسته آن در تراز انقلاب اسلامی، و نیز کم‌توجهی مزمن به دستگاه آموزش و پرورش در سطوح کلان مدیریت دولت‌ها، علی‌رغم تلاش‌های ارزشمند مدیران و کارشناسان و کارکنان سازمان در دوره‌های مختلف و با تقدیر از همه آنان، کاستی‌های مزبور شکل گرفته است و البته با تلاش و تدبیر و همدلی و همکاری، زمینه تحقق بایستگی‌ها فراهم خواهد شد. </a:t>
            </a:r>
            <a:endParaRPr lang="en-US" sz="2800" dirty="0">
              <a:cs typeface="B Zar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978" y="6245225"/>
            <a:ext cx="5596735" cy="4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algn="just" rtl="1">
              <a:lnSpc>
                <a:spcPct val="80000"/>
              </a:lnSpc>
              <a:spcAft>
                <a:spcPts val="800"/>
              </a:spcAft>
            </a:pPr>
            <a:r>
              <a:rPr lang="fa-IR" sz="2600" dirty="0"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بعون الله تعالی و توفیقه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61195" y="0"/>
            <a:ext cx="6768739" cy="631972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fa-IR" sz="2800" dirty="0" smtClean="0">
                <a:solidFill>
                  <a:srgbClr val="002060"/>
                </a:solidFill>
                <a:cs typeface="B Titr" panose="00000700000000000000" pitchFamily="2" charset="-78"/>
              </a:rPr>
              <a:t>روساي پيشين سازمان پژوهش و برنامه‌‌ريزي آموزشي </a:t>
            </a:r>
            <a:endParaRPr lang="fa-IR" sz="28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195" y="5555993"/>
            <a:ext cx="21281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مرتضي كتيرايي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35" y="1316725"/>
            <a:ext cx="2341376" cy="322602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0" y="1316725"/>
            <a:ext cx="2657919" cy="352971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04385" y="5547996"/>
            <a:ext cx="234270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شهيد علي اكبر سليمي جهرمي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4525" y="5555993"/>
            <a:ext cx="24495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شهید حجه الاسلام سيد كاظم موسوي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1" y="1318767"/>
            <a:ext cx="2768644" cy="3674126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309219" y="5547996"/>
            <a:ext cx="2336792" cy="3663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دكتر محمد رجبي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54" y="1287989"/>
            <a:ext cx="2762138" cy="370490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89" y="1235237"/>
            <a:ext cx="2676068" cy="3810407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755585" y="5519812"/>
            <a:ext cx="199150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دكتر حداد عادل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7524" y="5534168"/>
            <a:ext cx="231180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دكتر روح اله عالمي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88" y="1235236"/>
            <a:ext cx="2942997" cy="3810407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309217" y="5536984"/>
            <a:ext cx="24378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مرحوم مهندس جعفر علاقه‌مندان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05" y="1086295"/>
            <a:ext cx="2927479" cy="406547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86" y="1136723"/>
            <a:ext cx="2953391" cy="405153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986512" y="5555993"/>
            <a:ext cx="276057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دكتر مهدي نويد ادهم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8108" y="5534168"/>
            <a:ext cx="27989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حجه الاسلام محي الدين بهرام محمديان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75" y="1108024"/>
            <a:ext cx="2904802" cy="4087769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2843775" y="5537413"/>
            <a:ext cx="29203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دكتر حيدر توراني</a:t>
            </a:r>
            <a:endParaRPr lang="fa-IR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54" y="963835"/>
            <a:ext cx="2978609" cy="439731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36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4" grpId="0" animBg="1"/>
      <p:bldP spid="16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62E14-206F-47DD-A705-6F9A41ACF20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 descr="C:\Users\3341661379\Desktop\جشنواره قرآني\5ogz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347" cy="68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129" y="1444079"/>
            <a:ext cx="5760751" cy="260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400" dirty="0">
                <a:solidFill>
                  <a:srgbClr val="7030A0"/>
                </a:solidFill>
                <a:latin typeface="IranNastaliq" panose="02000503000000020003" pitchFamily="2" charset="0"/>
                <a:ea typeface="Calibri" panose="020F0502020204030204" pitchFamily="34" charset="0"/>
                <a:cs typeface="IranNastaliq" panose="02000503000000020003" pitchFamily="2" charset="0"/>
              </a:rPr>
              <a:t>سازمان پژوهش و برنامه‌ریزی </a:t>
            </a:r>
            <a:r>
              <a:rPr lang="fa-IR" sz="4400" dirty="0" smtClean="0">
                <a:solidFill>
                  <a:srgbClr val="7030A0"/>
                </a:solidFill>
                <a:latin typeface="IranNastaliq" panose="02000503000000020003" pitchFamily="2" charset="0"/>
                <a:ea typeface="Calibri" panose="020F0502020204030204" pitchFamily="34" charset="0"/>
                <a:cs typeface="IranNastaliq" panose="02000503000000020003" pitchFamily="2" charset="0"/>
              </a:rPr>
              <a:t>آموزشی</a:t>
            </a:r>
            <a:endParaRPr lang="fa-IR" sz="4400" dirty="0">
              <a:solidFill>
                <a:srgbClr val="7030A0"/>
              </a:solidFill>
              <a:latin typeface="IranNastaliq" panose="02000503000000020003" pitchFamily="2" charset="0"/>
              <a:ea typeface="Calibri" panose="020F0502020204030204" pitchFamily="34" charset="0"/>
              <a:cs typeface="IranNastaliq" panose="02000503000000020003" pitchFamily="2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4800" dirty="0" smtClean="0">
              <a:solidFill>
                <a:srgbClr val="7030A0"/>
              </a:solidFill>
              <a:latin typeface="IranNastaliq" panose="02000503000000020003" pitchFamily="2" charset="0"/>
              <a:ea typeface="Calibri" panose="020F0502020204030204" pitchFamily="34" charset="0"/>
              <a:cs typeface="IranNastaliq" panose="02000503000000020003" pitchFamily="2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800" dirty="0" smtClean="0">
                <a:solidFill>
                  <a:srgbClr val="7030A0"/>
                </a:solidFill>
                <a:latin typeface="IranNastaliq" panose="02000503000000020003" pitchFamily="2" charset="0"/>
                <a:ea typeface="Calibri" panose="020F0502020204030204" pitchFamily="34" charset="0"/>
                <a:cs typeface="IranNastaliq" panose="02000503000000020003" pitchFamily="2" charset="0"/>
              </a:rPr>
              <a:t> </a:t>
            </a:r>
            <a:r>
              <a:rPr lang="fa-IR" sz="4800" dirty="0">
                <a:solidFill>
                  <a:srgbClr val="7030A0"/>
                </a:solidFill>
                <a:latin typeface="IranNastaliq" panose="02000503000000020003" pitchFamily="2" charset="0"/>
                <a:ea typeface="Calibri" panose="020F0502020204030204" pitchFamily="34" charset="0"/>
                <a:cs typeface="IranNastaliq" panose="02000503000000020003" pitchFamily="2" charset="0"/>
              </a:rPr>
              <a:t>کاستی‌ها و بایستگی‌ها</a:t>
            </a:r>
            <a:endParaRPr lang="en-US" sz="4800" dirty="0">
              <a:solidFill>
                <a:srgbClr val="7030A0"/>
              </a:solidFill>
              <a:effectLst/>
              <a:latin typeface="IranNastaliq" panose="02000503000000020003" pitchFamily="2" charset="0"/>
              <a:ea typeface="Calibri" panose="020F0502020204030204" pitchFamily="34" charset="0"/>
              <a:cs typeface="IranNastaliq" panose="0200050300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2" y="126170"/>
            <a:ext cx="1490347" cy="1317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565" y="1163105"/>
            <a:ext cx="791323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sz="3200" b="1" dirty="0" smtClean="0">
                <a:solidFill>
                  <a:srgbClr val="C00000"/>
                </a:solidFill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درآمد:</a:t>
            </a:r>
          </a:p>
          <a:p>
            <a:pPr algn="ctr" rtl="1">
              <a:lnSpc>
                <a:spcPct val="200000"/>
              </a:lnSpc>
              <a:spcAft>
                <a:spcPts val="0"/>
              </a:spcAft>
            </a:pPr>
            <a:r>
              <a:rPr lang="fa-IR" sz="3200" dirty="0" smtClean="0"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1- فرایند </a:t>
            </a:r>
            <a:r>
              <a:rPr lang="fa-IR" sz="3200" dirty="0"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تعلیم و تربیت اثرگذارترین فرایند «جامعه‌سازی» و «ارتقای سرمایه انسانی» است، به خصوص آموزش و پرورش که عهده‌دار زمینه‌سازی برای تربیت همه جانبه نسل آینده است به عنوان دستگاهی مولّد و حاکمیتّی در این فرایند نقش </a:t>
            </a:r>
            <a:r>
              <a:rPr lang="fa-IR" sz="3200" dirty="0" smtClean="0"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برجسته‌تری دارد</a:t>
            </a:r>
            <a:r>
              <a:rPr lang="fa-IR" sz="3200" dirty="0">
                <a:latin typeface="IranNastaliq" panose="02020505000000020003" pitchFamily="18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200000"/>
              </a:lnSpc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4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90" y="625435"/>
            <a:ext cx="7913235" cy="586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Aft>
                <a:spcPts val="0"/>
              </a:spcAft>
            </a:pPr>
            <a:r>
              <a:rPr lang="fa-IR" sz="3200" dirty="0" smtClean="0">
                <a:cs typeface="B Zar" panose="00000400000000000000" pitchFamily="2" charset="-78"/>
              </a:rPr>
              <a:t>2- سازمان </a:t>
            </a:r>
            <a:r>
              <a:rPr lang="fa-IR" sz="3200" dirty="0">
                <a:cs typeface="B Zar" panose="00000400000000000000" pitchFamily="2" charset="-78"/>
              </a:rPr>
              <a:t>پژوهش و برنامه‌ریزی آموزشی دارای مسئولیت‌ها، اختیارات و ظرفیت‌های قانونی و علمی گسترده‌ای است و می‌تواند یکی از پیشران‌های مؤثر در تحول بنیادین در آموزش و پرورش و مسئول نوسازی مستمر فرایندها و برنامه‌های آموزشی و درسی به‌خصوص در ابعاد محتوایی باشد.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577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158" y="932675"/>
            <a:ext cx="7926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dirty="0">
                <a:cs typeface="B Zar" panose="00000400000000000000" pitchFamily="2" charset="-78"/>
              </a:rPr>
              <a:t>این سازمان در راستای ایفای نقش خود دچار کاستی‌ها و نیازمند بایستگی‌هایی </a:t>
            </a:r>
            <a:r>
              <a:rPr lang="fa-IR" sz="3200" dirty="0" smtClean="0">
                <a:cs typeface="B Zar" panose="00000400000000000000" pitchFamily="2" charset="-78"/>
              </a:rPr>
              <a:t>است.</a:t>
            </a:r>
            <a:endParaRPr lang="en-US" sz="3200" dirty="0" smtClean="0">
              <a:cs typeface="B Zar" panose="00000400000000000000" pitchFamily="2" charset="-78"/>
            </a:endParaRPr>
          </a:p>
        </p:txBody>
      </p:sp>
      <p:sp>
        <p:nvSpPr>
          <p:cNvPr id="5" name="Flowchart: Merge 4"/>
          <p:cNvSpPr/>
          <p:nvPr/>
        </p:nvSpPr>
        <p:spPr bwMode="auto">
          <a:xfrm>
            <a:off x="1691625" y="3164144"/>
            <a:ext cx="3103353" cy="2303422"/>
          </a:xfrm>
          <a:prstGeom prst="flowChartMerg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کاستی‌ها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>
            <a:off x="5032860" y="3164144"/>
            <a:ext cx="3187615" cy="2303422"/>
          </a:xfrm>
          <a:prstGeom prst="triangl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بایستگی‌ها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2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070" y="817460"/>
            <a:ext cx="83195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الف: کاستی‌ها:</a:t>
            </a:r>
          </a:p>
          <a:p>
            <a:pPr lvl="0" algn="just" rtl="1"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عدم </a:t>
            </a:r>
            <a:r>
              <a:rPr lang="fa-IR" sz="3200" dirty="0">
                <a:cs typeface="B Zar" panose="00000400000000000000" pitchFamily="2" charset="-78"/>
              </a:rPr>
              <a:t>انسجام رویکردهای نظری و نارسایی ساختاری در بخش‌های مختلف سازمان؛ 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ضعف </a:t>
            </a:r>
            <a:r>
              <a:rPr lang="fa-IR" sz="3200" dirty="0">
                <a:cs typeface="B Zar" panose="00000400000000000000" pitchFamily="2" charset="-78"/>
              </a:rPr>
              <a:t>توانمندی تخصصی و نوآوری و نواندیشی در فرایندها، قالب‌ها و روش‌ها؛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فقدان </a:t>
            </a:r>
            <a:r>
              <a:rPr lang="fa-IR" sz="3200" dirty="0">
                <a:cs typeface="B Zar" panose="00000400000000000000" pitchFamily="2" charset="-78"/>
              </a:rPr>
              <a:t>برنامة عمل روشن و چشم‌انداز متناسب با اسناد تحولی و سیاست‌های ابلاغی</a:t>
            </a:r>
            <a:r>
              <a:rPr lang="fa-IR" sz="3200" dirty="0" smtClean="0">
                <a:cs typeface="B Zar" panose="00000400000000000000" pitchFamily="2" charset="-78"/>
              </a:rPr>
              <a:t>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008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00" y="241385"/>
            <a:ext cx="79807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20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الف: کاستی‌ها:</a:t>
            </a: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غفلت‌ </a:t>
            </a:r>
            <a:r>
              <a:rPr lang="fa-IR" sz="3200" dirty="0">
                <a:cs typeface="B Zar" panose="00000400000000000000" pitchFamily="2" charset="-78"/>
              </a:rPr>
              <a:t>از عرصه پژوهش‌های کاربردی و طراحی و برنامه‌ریزی آموزشی و تمرکز در عرصه برنامه‌ریزی درسی؛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تمرکزگرایی </a:t>
            </a:r>
            <a:r>
              <a:rPr lang="fa-IR" sz="3200" dirty="0">
                <a:cs typeface="B Zar" panose="00000400000000000000" pitchFamily="2" charset="-78"/>
              </a:rPr>
              <a:t>و مرکزگرایی و کم‌توجهی به ظرفیت‌ها، نیازها و اقتضائات منطقه‌ای و محلّی؛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6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335" y="612914"/>
            <a:ext cx="7926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fa-IR" sz="3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الف: کاستی‌ها:</a:t>
            </a:r>
          </a:p>
          <a:p>
            <a:pPr lvl="0" algn="just" rtl="1">
              <a:lnSpc>
                <a:spcPct val="150000"/>
              </a:lnSpc>
            </a:pPr>
            <a:r>
              <a:rPr lang="fa-IR" sz="3000" dirty="0" smtClean="0">
                <a:cs typeface="B Zar" panose="00000400000000000000" pitchFamily="2" charset="-78"/>
              </a:rPr>
              <a:t>* ناکارآمدی </a:t>
            </a:r>
            <a:r>
              <a:rPr lang="fa-IR" sz="3000" dirty="0">
                <a:cs typeface="B Zar" panose="00000400000000000000" pitchFamily="2" charset="-78"/>
              </a:rPr>
              <a:t>فرایندهای حاکم بر طراحی و تولید منابع درسی، آموزشی و کمک آموزشی و عدم توجه کافی به سند تحول در </a:t>
            </a:r>
            <a:r>
              <a:rPr lang="fa-IR" sz="3000" dirty="0" smtClean="0">
                <a:cs typeface="B Zar" panose="00000400000000000000" pitchFamily="2" charset="-78"/>
              </a:rPr>
              <a:t>این زمینه‌ها؛ </a:t>
            </a:r>
            <a:endParaRPr lang="en-US" sz="30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000" dirty="0" smtClean="0">
                <a:cs typeface="B Zar" panose="00000400000000000000" pitchFamily="2" charset="-78"/>
              </a:rPr>
              <a:t>* روزمرگی</a:t>
            </a:r>
            <a:r>
              <a:rPr lang="fa-IR" sz="3000" dirty="0">
                <a:cs typeface="B Zar" panose="00000400000000000000" pitchFamily="2" charset="-78"/>
              </a:rPr>
              <a:t>، انفعال، کندی و کم‌کاری پنهان نسبت به تحولات و نیازهای فرهنگی و اجتماعی؛</a:t>
            </a:r>
            <a:endParaRPr lang="en-US" sz="3000" dirty="0">
              <a:cs typeface="B Zar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3000" dirty="0" smtClean="0">
                <a:cs typeface="B Zar" panose="00000400000000000000" pitchFamily="2" charset="-78"/>
              </a:rPr>
              <a:t>* ضعف </a:t>
            </a:r>
            <a:r>
              <a:rPr lang="fa-IR" sz="3000" dirty="0">
                <a:cs typeface="B Zar" panose="00000400000000000000" pitchFamily="2" charset="-78"/>
              </a:rPr>
              <a:t>منابع انسانی و مالی و فضای فیزیکی مناسب و نظام حمایتی از مؤلفان و پژوهشگران</a:t>
            </a:r>
            <a:r>
              <a:rPr lang="fa-IR" sz="3000" dirty="0" smtClean="0">
                <a:cs typeface="B Zar" panose="00000400000000000000" pitchFamily="2" charset="-78"/>
              </a:rPr>
              <a:t>؛</a:t>
            </a:r>
            <a:endParaRPr lang="en-US" sz="3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59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00" y="241385"/>
            <a:ext cx="79261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000" b="1" dirty="0" smtClean="0">
                <a:solidFill>
                  <a:srgbClr val="7030A0"/>
                </a:solidFill>
                <a:cs typeface="B Zar" panose="00000400000000000000" pitchFamily="2" charset="-78"/>
              </a:rPr>
              <a:t>ب: </a:t>
            </a:r>
            <a:r>
              <a:rPr lang="fa-IR" sz="3200" b="1" dirty="0">
                <a:solidFill>
                  <a:srgbClr val="7030A0"/>
                </a:solidFill>
                <a:cs typeface="B Zar" panose="00000400000000000000" pitchFamily="2" charset="-78"/>
              </a:rPr>
              <a:t>بایستگی‌ها:</a:t>
            </a:r>
            <a:endParaRPr lang="en-US" sz="32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اصلاح </a:t>
            </a:r>
            <a:r>
              <a:rPr lang="fa-IR" sz="3200" dirty="0">
                <a:cs typeface="B Zar" panose="00000400000000000000" pitchFamily="2" charset="-78"/>
              </a:rPr>
              <a:t>فرهنگ و ارتقای هویّت سازمانی حاکم بر سازمان براساس مؤلفه‌های مندرج در مبانی نظری تحول بنیادین «مصوب شورای‌عالی انقلاب فرهنگی»؛</a:t>
            </a:r>
            <a:endParaRPr lang="en-US" sz="3200" dirty="0">
              <a:cs typeface="B Zar" panose="00000400000000000000" pitchFamily="2" charset="-78"/>
            </a:endParaRPr>
          </a:p>
          <a:p>
            <a:pPr lvl="0" algn="r" rtl="1">
              <a:lnSpc>
                <a:spcPct val="200000"/>
              </a:lnSpc>
            </a:pPr>
            <a:r>
              <a:rPr lang="fa-IR" sz="3200" dirty="0" smtClean="0">
                <a:cs typeface="B Zar" panose="00000400000000000000" pitchFamily="2" charset="-78"/>
              </a:rPr>
              <a:t>* فراهم </a:t>
            </a:r>
            <a:r>
              <a:rPr lang="fa-IR" sz="3200" dirty="0">
                <a:cs typeface="B Zar" panose="00000400000000000000" pitchFamily="2" charset="-78"/>
              </a:rPr>
              <a:t>شدن امکانات لازم برای دستیابی مدیران و کارشناسان سازمان به فهم، باور و التزام نسبت به اسناد بالادستی</a:t>
            </a:r>
            <a:r>
              <a:rPr lang="fa-IR" sz="3200" dirty="0" smtClean="0">
                <a:cs typeface="B Zar" panose="00000400000000000000" pitchFamily="2" charset="-78"/>
              </a:rPr>
              <a:t>؛</a:t>
            </a:r>
            <a:endParaRPr lang="en-US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92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6bf2ecd02b73aacac6f8983a2ddc6c25813aa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275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ind_4275_slide</Template>
  <TotalTime>1440</TotalTime>
  <Words>783</Words>
  <Application>Microsoft Office PowerPoint</Application>
  <PresentationFormat>On-screen Show (4:3)</PresentationFormat>
  <Paragraphs>70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 Titr</vt:lpstr>
      <vt:lpstr>B Zar</vt:lpstr>
      <vt:lpstr>Calibri</vt:lpstr>
      <vt:lpstr>IranNastaliq</vt:lpstr>
      <vt:lpstr>ind_4275_slide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روساي پيشين سازمان پژوهش و برنامه‌‌ريزي آموزشي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1382</dc:creator>
  <cp:lastModifiedBy>Moeni</cp:lastModifiedBy>
  <cp:revision>174</cp:revision>
  <cp:lastPrinted>2017-04-24T07:25:15Z</cp:lastPrinted>
  <dcterms:created xsi:type="dcterms:W3CDTF">2016-03-27T14:27:22Z</dcterms:created>
  <dcterms:modified xsi:type="dcterms:W3CDTF">2019-01-30T11:42:36Z</dcterms:modified>
</cp:coreProperties>
</file>