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85">
  <p:sldMasterIdLst>
    <p:sldMasterId id="2147483755" r:id="rId1"/>
  </p:sldMasterIdLst>
  <p:notesMasterIdLst>
    <p:notesMasterId r:id="rId34"/>
  </p:notesMasterIdLst>
  <p:handoutMasterIdLst>
    <p:handoutMasterId r:id="rId35"/>
  </p:handoutMasterIdLst>
  <p:sldIdLst>
    <p:sldId id="256" r:id="rId2"/>
    <p:sldId id="281" r:id="rId3"/>
    <p:sldId id="257" r:id="rId4"/>
    <p:sldId id="258" r:id="rId5"/>
    <p:sldId id="263" r:id="rId6"/>
    <p:sldId id="282" r:id="rId7"/>
    <p:sldId id="301" r:id="rId8"/>
    <p:sldId id="305" r:id="rId9"/>
    <p:sldId id="306" r:id="rId10"/>
    <p:sldId id="310" r:id="rId11"/>
    <p:sldId id="264" r:id="rId12"/>
    <p:sldId id="283" r:id="rId13"/>
    <p:sldId id="308" r:id="rId14"/>
    <p:sldId id="319" r:id="rId15"/>
    <p:sldId id="322" r:id="rId16"/>
    <p:sldId id="323" r:id="rId17"/>
    <p:sldId id="325" r:id="rId18"/>
    <p:sldId id="278" r:id="rId19"/>
    <p:sldId id="315" r:id="rId20"/>
    <p:sldId id="327" r:id="rId21"/>
    <p:sldId id="317" r:id="rId22"/>
    <p:sldId id="288" r:id="rId23"/>
    <p:sldId id="328" r:id="rId24"/>
    <p:sldId id="316" r:id="rId25"/>
    <p:sldId id="329" r:id="rId26"/>
    <p:sldId id="279" r:id="rId27"/>
    <p:sldId id="280" r:id="rId28"/>
    <p:sldId id="289" r:id="rId29"/>
    <p:sldId id="290" r:id="rId30"/>
    <p:sldId id="326" r:id="rId31"/>
    <p:sldId id="292" r:id="rId32"/>
    <p:sldId id="295" r:id="rId33"/>
  </p:sldIdLst>
  <p:sldSz cx="9144000" cy="6858000" type="screen4x3"/>
  <p:notesSz cx="7053263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8126" autoAdjust="0"/>
  </p:normalViewPr>
  <p:slideViewPr>
    <p:cSldViewPr>
      <p:cViewPr varScale="1">
        <p:scale>
          <a:sx n="55" d="100"/>
          <a:sy n="55" d="100"/>
        </p:scale>
        <p:origin x="-84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56414" cy="467072"/>
          </a:xfrm>
          <a:prstGeom prst="rect">
            <a:avLst/>
          </a:prstGeom>
        </p:spPr>
        <p:txBody>
          <a:bodyPr vert="horz" lIns="93497" tIns="46749" rIns="93497" bIns="4674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95217" y="0"/>
            <a:ext cx="3056414" cy="467072"/>
          </a:xfrm>
          <a:prstGeom prst="rect">
            <a:avLst/>
          </a:prstGeom>
        </p:spPr>
        <p:txBody>
          <a:bodyPr vert="horz" lIns="93497" tIns="46749" rIns="93497" bIns="46749" rtlCol="0"/>
          <a:lstStyle>
            <a:lvl1pPr algn="r">
              <a:defRPr sz="1200"/>
            </a:lvl1pPr>
          </a:lstStyle>
          <a:p>
            <a:fld id="{40BBB3A6-0FC0-4739-8B88-9831A94E3256}" type="datetimeFigureOut">
              <a:rPr lang="en-US" smtClean="0"/>
              <a:pPr/>
              <a:t>2/20/2019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2030"/>
            <a:ext cx="3056414" cy="467071"/>
          </a:xfrm>
          <a:prstGeom prst="rect">
            <a:avLst/>
          </a:prstGeom>
        </p:spPr>
        <p:txBody>
          <a:bodyPr vert="horz" lIns="93497" tIns="46749" rIns="93497" bIns="4674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95217" y="8842030"/>
            <a:ext cx="3056414" cy="467071"/>
          </a:xfrm>
          <a:prstGeom prst="rect">
            <a:avLst/>
          </a:prstGeom>
        </p:spPr>
        <p:txBody>
          <a:bodyPr vert="horz" lIns="93497" tIns="46749" rIns="93497" bIns="46749" rtlCol="0" anchor="b"/>
          <a:lstStyle>
            <a:lvl1pPr algn="r">
              <a:defRPr sz="1200"/>
            </a:lvl1pPr>
          </a:lstStyle>
          <a:p>
            <a:fld id="{023490BF-2717-45A8-BF53-AEDF5B424CF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2113624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56414" cy="467072"/>
          </a:xfrm>
          <a:prstGeom prst="rect">
            <a:avLst/>
          </a:prstGeom>
        </p:spPr>
        <p:txBody>
          <a:bodyPr vert="horz" lIns="93497" tIns="46749" rIns="93497" bIns="4674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95217" y="0"/>
            <a:ext cx="3056414" cy="467072"/>
          </a:xfrm>
          <a:prstGeom prst="rect">
            <a:avLst/>
          </a:prstGeom>
        </p:spPr>
        <p:txBody>
          <a:bodyPr vert="horz" lIns="93497" tIns="46749" rIns="93497" bIns="46749" rtlCol="0"/>
          <a:lstStyle>
            <a:lvl1pPr algn="r">
              <a:defRPr sz="1200"/>
            </a:lvl1pPr>
          </a:lstStyle>
          <a:p>
            <a:fld id="{B4A06979-E9A0-43DE-BA1F-38F2A94744D4}" type="datetimeFigureOut">
              <a:rPr lang="en-US" smtClean="0"/>
              <a:pPr/>
              <a:t>2/20/2019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31925" y="1163638"/>
            <a:ext cx="4189413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497" tIns="46749" rIns="93497" bIns="4674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5327" y="4480004"/>
            <a:ext cx="5642610" cy="3665458"/>
          </a:xfrm>
          <a:prstGeom prst="rect">
            <a:avLst/>
          </a:prstGeom>
        </p:spPr>
        <p:txBody>
          <a:bodyPr vert="horz" lIns="93497" tIns="46749" rIns="93497" bIns="4674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30"/>
            <a:ext cx="3056414" cy="467071"/>
          </a:xfrm>
          <a:prstGeom prst="rect">
            <a:avLst/>
          </a:prstGeom>
        </p:spPr>
        <p:txBody>
          <a:bodyPr vert="horz" lIns="93497" tIns="46749" rIns="93497" bIns="4674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95217" y="8842030"/>
            <a:ext cx="3056414" cy="467071"/>
          </a:xfrm>
          <a:prstGeom prst="rect">
            <a:avLst/>
          </a:prstGeom>
        </p:spPr>
        <p:txBody>
          <a:bodyPr vert="horz" lIns="93497" tIns="46749" rIns="93497" bIns="46749" rtlCol="0" anchor="b"/>
          <a:lstStyle>
            <a:lvl1pPr algn="r">
              <a:defRPr sz="1200"/>
            </a:lvl1pPr>
          </a:lstStyle>
          <a:p>
            <a:fld id="{13BFDE24-4C66-4296-AC5A-ED72F815972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440044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BFDE24-4C66-4296-AC5A-ED72F8159727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045847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FDE3F0-D05E-4AD0-A4D5-9C27C78877AA}" type="datetimeFigureOut">
              <a:rPr lang="en-US" smtClean="0"/>
              <a:pPr/>
              <a:t>2/20/2019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CA0AF5-C2E6-4F88-BBEB-8237F0F1DD03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4820906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FDE3F0-D05E-4AD0-A4D5-9C27C78877AA}" type="datetimeFigureOut">
              <a:rPr lang="en-US" smtClean="0"/>
              <a:pPr/>
              <a:t>2/20/2019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CA0AF5-C2E6-4F88-BBEB-8237F0F1DD0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479583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4779"/>
            <a:ext cx="1971675" cy="575742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4779"/>
            <a:ext cx="5800725" cy="5757420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FDE3F0-D05E-4AD0-A4D5-9C27C78877AA}" type="datetimeFigureOut">
              <a:rPr lang="en-US" smtClean="0"/>
              <a:pPr/>
              <a:t>2/20/2019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CA0AF5-C2E6-4F88-BBEB-8237F0F1DD0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967656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FDE3F0-D05E-4AD0-A4D5-9C27C78877AA}" type="datetimeFigureOut">
              <a:rPr lang="en-US" smtClean="0"/>
              <a:pPr/>
              <a:t>2/20/2019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CA0AF5-C2E6-4F88-BBEB-8237F0F1DD0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806200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FDE3F0-D05E-4AD0-A4D5-9C27C78877AA}" type="datetimeFigureOut">
              <a:rPr lang="en-US" smtClean="0"/>
              <a:pPr/>
              <a:t>2/20/2019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CA0AF5-C2E6-4F88-BBEB-8237F0F1DD03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3288056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6"/>
            <a:ext cx="3703320" cy="402335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FDE3F0-D05E-4AD0-A4D5-9C27C78877AA}" type="datetimeFigureOut">
              <a:rPr lang="en-US" smtClean="0"/>
              <a:pPr/>
              <a:t>2/20/2019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CA0AF5-C2E6-4F88-BBEB-8237F0F1DD0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543120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286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FDE3F0-D05E-4AD0-A4D5-9C27C78877AA}" type="datetimeFigureOut">
              <a:rPr lang="en-US" smtClean="0"/>
              <a:pPr/>
              <a:t>2/20/2019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CA0AF5-C2E6-4F88-BBEB-8237F0F1DD0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126801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FDE3F0-D05E-4AD0-A4D5-9C27C78877AA}" type="datetimeFigureOut">
              <a:rPr lang="en-US" smtClean="0"/>
              <a:pPr/>
              <a:t>2/20/2019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CA0AF5-C2E6-4F88-BBEB-8237F0F1DD0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07911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FDE3F0-D05E-4AD0-A4D5-9C27C78877AA}" type="datetimeFigureOut">
              <a:rPr lang="en-US" smtClean="0"/>
              <a:pPr/>
              <a:t>2/20/2019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CA0AF5-C2E6-4F88-BBEB-8237F0F1DD0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189979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0237" y="731520"/>
            <a:ext cx="5009393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fld id="{53FDE3F0-D05E-4AD0-A4D5-9C27C78877AA}" type="datetimeFigureOut">
              <a:rPr lang="en-US" smtClean="0"/>
              <a:pPr/>
              <a:t>2/20/2019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DCA0AF5-C2E6-4F88-BBEB-8237F0F1DD0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373642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blipFill>
            <a:blip r:embed="rId2" cstate="print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59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FDE3F0-D05E-4AD0-A4D5-9C27C78877AA}" type="datetimeFigureOut">
              <a:rPr lang="en-US" smtClean="0"/>
              <a:pPr/>
              <a:t>2/20/2019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CA0AF5-C2E6-4F88-BBEB-8237F0F1DD0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066762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53FDE3F0-D05E-4AD0-A4D5-9C27C78877AA}" type="datetimeFigureOut">
              <a:rPr lang="en-US" smtClean="0"/>
              <a:pPr/>
              <a:t>2/20/2019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FDCA0AF5-C2E6-4F88-BBEB-8237F0F1DD03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6634483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6" r:id="rId1"/>
    <p:sldLayoutId id="2147483757" r:id="rId2"/>
    <p:sldLayoutId id="2147483758" r:id="rId3"/>
    <p:sldLayoutId id="2147483759" r:id="rId4"/>
    <p:sldLayoutId id="2147483760" r:id="rId5"/>
    <p:sldLayoutId id="2147483761" r:id="rId6"/>
    <p:sldLayoutId id="2147483762" r:id="rId7"/>
    <p:sldLayoutId id="2147483763" r:id="rId8"/>
    <p:sldLayoutId id="2147483764" r:id="rId9"/>
    <p:sldLayoutId id="2147483765" r:id="rId10"/>
    <p:sldLayoutId id="2147483766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:\عکس\Besmellah-khat-[yasinmedia.com]\156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38400" y="304800"/>
            <a:ext cx="4419600" cy="4610100"/>
          </a:xfrm>
          <a:prstGeom prst="rect">
            <a:avLst/>
          </a:prstGeom>
          <a:noFill/>
          <a:effectLst>
            <a:reflection blurRad="6350" stA="52000" endA="300" endPos="3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xmlns="" val="1405001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/>
          </a:bodyPr>
          <a:lstStyle/>
          <a:p>
            <a:pPr algn="r"/>
            <a:r>
              <a:rPr lang="fa-IR" sz="2400" b="1" dirty="0" smtClean="0">
                <a:solidFill>
                  <a:srgbClr val="00B050"/>
                </a:solidFill>
                <a:latin typeface="Times New Roman"/>
                <a:ea typeface="Calibri"/>
                <a:cs typeface="B Zar" panose="00000400000000000000" pitchFamily="2" charset="-78"/>
              </a:rPr>
              <a:t>عوامل موثر بر ايجاد مدرسه پژوهش محور از نگاه  مطالعات و تحقیقات</a:t>
            </a:r>
            <a:endParaRPr lang="en-US" sz="2400" b="1" dirty="0">
              <a:solidFill>
                <a:srgbClr val="00B050"/>
              </a:solidFill>
              <a:cs typeface="B Zar" panose="0000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752600"/>
            <a:ext cx="8915400" cy="4419600"/>
          </a:xfrm>
        </p:spPr>
        <p:txBody>
          <a:bodyPr>
            <a:normAutofit/>
          </a:bodyPr>
          <a:lstStyle/>
          <a:p>
            <a:pPr marL="342900" lvl="0" indent="-342900" algn="r" defTabSz="457200" rtl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90C226"/>
              </a:buClr>
              <a:buSzPct val="80000"/>
              <a:buFont typeface="Wingdings 3" charset="2"/>
              <a:buChar char=""/>
            </a:pPr>
            <a:r>
              <a:rPr lang="ar-SA" sz="2400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B Zar" panose="00000400000000000000" pitchFamily="2" charset="-78"/>
              </a:rPr>
              <a:t>فرهنگ سازمانی</a:t>
            </a:r>
            <a:endParaRPr lang="fa-IR" sz="2400" dirty="0">
              <a:solidFill>
                <a:prstClr val="black">
                  <a:lumMod val="75000"/>
                  <a:lumOff val="25000"/>
                </a:prstClr>
              </a:solidFill>
              <a:latin typeface="Times New Roman" panose="02020603050405020304" pitchFamily="18" charset="0"/>
              <a:ea typeface="Calibri" panose="020F0502020204030204" pitchFamily="34" charset="0"/>
              <a:cs typeface="B Zar" panose="00000400000000000000" pitchFamily="2" charset="-78"/>
            </a:endParaRPr>
          </a:p>
          <a:p>
            <a:pPr marL="342900" lvl="0" indent="-342900" algn="r" defTabSz="457200" rtl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90C226"/>
              </a:buClr>
              <a:buSzPct val="80000"/>
              <a:buFont typeface="Wingdings 3" charset="2"/>
              <a:buChar char=""/>
            </a:pPr>
            <a:r>
              <a:rPr lang="ar-SA" sz="2400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B Zar" panose="00000400000000000000" pitchFamily="2" charset="-78"/>
              </a:rPr>
              <a:t>ساختار سازمانی</a:t>
            </a:r>
            <a:r>
              <a:rPr lang="fa-IR" sz="2400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B Zar" panose="00000400000000000000" pitchFamily="2" charset="-78"/>
              </a:rPr>
              <a:t>(</a:t>
            </a:r>
            <a:r>
              <a:rPr lang="ar-SA" sz="2400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B Zar" panose="00000400000000000000" pitchFamily="2" charset="-78"/>
              </a:rPr>
              <a:t>ساختار سازمانی توانا ساز و بازدارنده</a:t>
            </a:r>
            <a:r>
              <a:rPr lang="fa-IR" sz="2400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B Zar" panose="00000400000000000000" pitchFamily="2" charset="-78"/>
              </a:rPr>
              <a:t>)</a:t>
            </a:r>
          </a:p>
          <a:p>
            <a:pPr marL="342900" lvl="0" indent="-342900" algn="r" defTabSz="457200" rtl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90C226"/>
              </a:buClr>
              <a:buSzPct val="80000"/>
              <a:buFont typeface="Wingdings 3" charset="2"/>
              <a:buChar char=""/>
            </a:pPr>
            <a:r>
              <a:rPr lang="ar-SA" sz="2400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B Zar" panose="00000400000000000000" pitchFamily="2" charset="-78"/>
              </a:rPr>
              <a:t>مدرسه به عنوان جامعه یادگیرنده حرفه ای</a:t>
            </a:r>
            <a:endParaRPr lang="fa-IR" sz="2400" dirty="0">
              <a:solidFill>
                <a:prstClr val="black">
                  <a:lumMod val="75000"/>
                  <a:lumOff val="25000"/>
                </a:prstClr>
              </a:solidFill>
              <a:latin typeface="Times New Roman" panose="02020603050405020304" pitchFamily="18" charset="0"/>
              <a:ea typeface="Calibri" panose="020F0502020204030204" pitchFamily="34" charset="0"/>
              <a:cs typeface="B Zar" panose="00000400000000000000" pitchFamily="2" charset="-78"/>
            </a:endParaRPr>
          </a:p>
          <a:p>
            <a:pPr marL="0" lvl="0" indent="-1270" algn="just" defTabSz="457200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0C226"/>
              </a:buClr>
              <a:buSzPct val="80000"/>
              <a:buFont typeface="Wingdings 3" charset="2"/>
              <a:buChar char=""/>
            </a:pPr>
            <a:r>
              <a:rPr lang="fa-IR" sz="2400" b="1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B Zar" panose="00000400000000000000" pitchFamily="2" charset="-78"/>
              </a:rPr>
              <a:t>   </a:t>
            </a:r>
            <a:r>
              <a:rPr lang="fa-IR" sz="2400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B Zar" panose="00000400000000000000" pitchFamily="2" charset="-78"/>
              </a:rPr>
              <a:t>ارتباط سیستماتیک(</a:t>
            </a:r>
            <a:r>
              <a:rPr lang="fa-IR" sz="2400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B Zar" panose="00000400000000000000" pitchFamily="2" charset="-78"/>
              </a:rPr>
              <a:t>اتحاد بین مدارس توسط معلمان مدارس و بین مدارس و موسسات      آموزش عالی و یا سایر نهادهای خصوصی و عمومی )</a:t>
            </a:r>
          </a:p>
          <a:p>
            <a:pPr marL="0" lvl="0" indent="-1270" algn="just" defTabSz="457200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0C226"/>
              </a:buClr>
              <a:buSzPct val="80000"/>
              <a:buFont typeface="Wingdings 3" charset="2"/>
              <a:buChar char=""/>
            </a:pPr>
            <a:r>
              <a:rPr lang="fa-IR" sz="2400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B Zar" panose="00000400000000000000" pitchFamily="2" charset="-78"/>
              </a:rPr>
              <a:t>   </a:t>
            </a:r>
            <a:r>
              <a:rPr lang="ar-SA" sz="2400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B Zar" panose="00000400000000000000" pitchFamily="2" charset="-78"/>
              </a:rPr>
              <a:t>معلم </a:t>
            </a:r>
            <a:r>
              <a:rPr lang="fa-IR" sz="2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B Zar" panose="00000400000000000000" pitchFamily="2" charset="-78"/>
              </a:rPr>
              <a:t>پژوهش محور</a:t>
            </a:r>
            <a:endParaRPr lang="fa-IR" sz="2400" dirty="0">
              <a:solidFill>
                <a:prstClr val="black">
                  <a:lumMod val="75000"/>
                  <a:lumOff val="25000"/>
                </a:prstClr>
              </a:solidFill>
              <a:latin typeface="Times New Roman" panose="02020603050405020304" pitchFamily="18" charset="0"/>
              <a:ea typeface="Calibri" panose="020F0502020204030204" pitchFamily="34" charset="0"/>
              <a:cs typeface="B Zar" panose="00000400000000000000" pitchFamily="2" charset="-78"/>
            </a:endParaRPr>
          </a:p>
          <a:p>
            <a:pPr marL="0" lvl="0" indent="-1270" algn="just" defTabSz="457200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0C226"/>
              </a:buClr>
              <a:buSzPct val="80000"/>
              <a:buFont typeface="Wingdings 3" charset="2"/>
              <a:buChar char=""/>
            </a:pPr>
            <a:r>
              <a:rPr lang="fa-IR" sz="2400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B Zar" panose="00000400000000000000" pitchFamily="2" charset="-78"/>
              </a:rPr>
              <a:t>   </a:t>
            </a:r>
            <a:r>
              <a:rPr lang="ar-SA" sz="2400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B Zar" panose="00000400000000000000" pitchFamily="2" charset="-78"/>
              </a:rPr>
              <a:t>مدیرپژوهش محور</a:t>
            </a:r>
            <a:r>
              <a:rPr lang="fa-IR" sz="2400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B Zar" panose="00000400000000000000" pitchFamily="2" charset="-78"/>
              </a:rPr>
              <a:t>(</a:t>
            </a:r>
            <a:r>
              <a:rPr lang="ar-SA" sz="2400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B Zar" panose="00000400000000000000" pitchFamily="2" charset="-78"/>
              </a:rPr>
              <a:t>با تاکید بر رهبری توزیعی</a:t>
            </a:r>
            <a:r>
              <a:rPr lang="fa-IR" sz="2400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B Zar" panose="00000400000000000000" pitchFamily="2" charset="-78"/>
              </a:rPr>
              <a:t>)</a:t>
            </a:r>
          </a:p>
          <a:p>
            <a:pPr marL="0" lvl="0" indent="-1270" algn="just" defTabSz="457200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0C226"/>
              </a:buClr>
              <a:buSzPct val="80000"/>
              <a:buFont typeface="Wingdings 3" charset="2"/>
              <a:buChar char=""/>
            </a:pPr>
            <a:r>
              <a:rPr lang="fa-IR" sz="2400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B Zar" panose="00000400000000000000" pitchFamily="2" charset="-78"/>
              </a:rPr>
              <a:t>   </a:t>
            </a:r>
            <a:r>
              <a:rPr lang="ar-SA" sz="2400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B Zar" panose="00000400000000000000" pitchFamily="2" charset="-78"/>
              </a:rPr>
              <a:t>برنامه درسی پژوهش محور</a:t>
            </a:r>
            <a:endParaRPr lang="fa-IR" sz="2400" dirty="0">
              <a:solidFill>
                <a:prstClr val="black">
                  <a:lumMod val="75000"/>
                  <a:lumOff val="25000"/>
                </a:prstClr>
              </a:solidFill>
              <a:latin typeface="Times New Roman" panose="02020603050405020304" pitchFamily="18" charset="0"/>
              <a:ea typeface="Calibri" panose="020F0502020204030204" pitchFamily="34" charset="0"/>
              <a:cs typeface="B Zar" panose="00000400000000000000" pitchFamily="2" charset="-78"/>
            </a:endParaRPr>
          </a:p>
          <a:p>
            <a:pPr marL="0" lvl="0" indent="-1270" algn="just" defTabSz="457200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0C226"/>
              </a:buClr>
              <a:buSzPct val="80000"/>
              <a:buFont typeface="Wingdings 3" charset="2"/>
              <a:buChar char=""/>
            </a:pPr>
            <a:r>
              <a:rPr lang="fa-IR" sz="2400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B Zar" panose="00000400000000000000" pitchFamily="2" charset="-78"/>
              </a:rPr>
              <a:t>   </a:t>
            </a:r>
            <a:r>
              <a:rPr lang="ar-SA" sz="2400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B Zar" panose="00000400000000000000" pitchFamily="2" charset="-78"/>
              </a:rPr>
              <a:t>یادگیری پژوهش محور </a:t>
            </a:r>
            <a:endParaRPr lang="en-US" sz="2400" b="1" kern="0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B Zar" panose="00000400000000000000" pitchFamily="2" charset="-78"/>
            </a:endParaRPr>
          </a:p>
          <a:p>
            <a:pPr marL="0" indent="0" algn="just" rtl="1">
              <a:lnSpc>
                <a:spcPct val="150000"/>
              </a:lnSpc>
              <a:buNone/>
            </a:pP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xmlns="" val="2455890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/>
          </a:bodyPr>
          <a:lstStyle/>
          <a:p>
            <a:r>
              <a:rPr lang="ar-SA" sz="2400" b="1" dirty="0" smtClean="0">
                <a:solidFill>
                  <a:srgbClr val="00B050"/>
                </a:solidFill>
                <a:effectLst/>
                <a:latin typeface="Times New Roman"/>
                <a:ea typeface="Calibri"/>
                <a:cs typeface="B Zar" panose="00000400000000000000" pitchFamily="2" charset="-78"/>
              </a:rPr>
              <a:t>اهداف پژوهش</a:t>
            </a:r>
            <a:endParaRPr lang="en-US" sz="2400" b="1" dirty="0">
              <a:solidFill>
                <a:srgbClr val="00B050"/>
              </a:solidFill>
              <a:cs typeface="B Zar" panose="0000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838200"/>
            <a:ext cx="8382000" cy="5638800"/>
          </a:xfrm>
        </p:spPr>
        <p:txBody>
          <a:bodyPr>
            <a:normAutofit fontScale="92500"/>
          </a:bodyPr>
          <a:lstStyle/>
          <a:p>
            <a:pPr marL="0" marR="0" indent="0" algn="r" rtl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fa-IR" sz="2600" b="1" dirty="0" smtClean="0">
                <a:solidFill>
                  <a:srgbClr val="00B050"/>
                </a:solidFill>
                <a:effectLst/>
                <a:latin typeface="Times New Roman"/>
                <a:cs typeface="B Zar"/>
              </a:rPr>
              <a:t>هدف کلی:</a:t>
            </a:r>
          </a:p>
          <a:p>
            <a:pPr marL="0" marR="0" indent="0" algn="r" rtl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endParaRPr lang="en-US" sz="2600" b="1" dirty="0" smtClean="0">
              <a:solidFill>
                <a:srgbClr val="00B050"/>
              </a:solidFill>
              <a:effectLst/>
              <a:latin typeface="Times New Roman"/>
              <a:cs typeface="B Zar"/>
            </a:endParaRPr>
          </a:p>
          <a:p>
            <a:pPr marL="0" marR="0" indent="0" algn="r" rtl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  <a:tabLst>
                <a:tab pos="4351020" algn="l"/>
              </a:tabLst>
            </a:pPr>
            <a:r>
              <a:rPr lang="fa-IR" sz="2400" dirty="0" smtClean="0">
                <a:solidFill>
                  <a:srgbClr val="000000"/>
                </a:solidFill>
                <a:effectLst/>
                <a:latin typeface="Aldhabi"/>
                <a:ea typeface="Calibri"/>
                <a:cs typeface="B Zar"/>
              </a:rPr>
              <a:t>طراحی الگوی مدرسه پژوهش محور</a:t>
            </a:r>
            <a:endParaRPr lang="en-US" sz="2400" dirty="0" smtClean="0">
              <a:effectLst/>
              <a:latin typeface="Times New Roman"/>
              <a:ea typeface="Calibri"/>
              <a:cs typeface="B Lotus"/>
            </a:endParaRPr>
          </a:p>
          <a:p>
            <a:pPr marL="0" marR="0" indent="0" algn="r" rtl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fa-IR" sz="2600" b="1" dirty="0" smtClean="0">
                <a:solidFill>
                  <a:srgbClr val="00B050"/>
                </a:solidFill>
                <a:effectLst/>
                <a:latin typeface="Times New Roman"/>
                <a:cs typeface="B Zar"/>
              </a:rPr>
              <a:t>اهداف جزیی:</a:t>
            </a:r>
            <a:endParaRPr lang="en-US" sz="2600" b="1" dirty="0" smtClean="0">
              <a:solidFill>
                <a:srgbClr val="00B050"/>
              </a:solidFill>
              <a:effectLst/>
              <a:latin typeface="Times New Roman"/>
              <a:cs typeface="B Zar"/>
            </a:endParaRPr>
          </a:p>
          <a:p>
            <a:pPr marL="0" lvl="0" indent="0" algn="just" rtl="1">
              <a:lnSpc>
                <a:spcPct val="170000"/>
              </a:lnSpc>
              <a:buNone/>
              <a:tabLst>
                <a:tab pos="4351020" algn="l"/>
              </a:tabLst>
            </a:pPr>
            <a:r>
              <a:rPr lang="fa-IR" sz="2400" dirty="0" smtClean="0">
                <a:solidFill>
                  <a:srgbClr val="000000"/>
                </a:solidFill>
                <a:effectLst/>
                <a:latin typeface="Aldhabi"/>
                <a:cs typeface="B Zar"/>
              </a:rPr>
              <a:t>شناسایی نشانگان و ابعاد مدرسه پژوهش محور</a:t>
            </a:r>
            <a:endParaRPr lang="en-US" sz="2400" dirty="0" smtClean="0">
              <a:effectLst/>
            </a:endParaRPr>
          </a:p>
          <a:p>
            <a:pPr marL="0" lvl="0" indent="0" algn="just" rtl="1">
              <a:lnSpc>
                <a:spcPct val="170000"/>
              </a:lnSpc>
              <a:buNone/>
              <a:tabLst>
                <a:tab pos="4351020" algn="l"/>
              </a:tabLst>
            </a:pPr>
            <a:r>
              <a:rPr lang="fa-IR" sz="2400" dirty="0" smtClean="0">
                <a:solidFill>
                  <a:srgbClr val="000000"/>
                </a:solidFill>
                <a:effectLst/>
                <a:latin typeface="Aldhabi"/>
                <a:cs typeface="B Zar"/>
              </a:rPr>
              <a:t>طراحی الگوی مدرسه پژوهش محور</a:t>
            </a:r>
            <a:endParaRPr lang="en-US" sz="2400" dirty="0" smtClean="0">
              <a:effectLst/>
            </a:endParaRPr>
          </a:p>
          <a:p>
            <a:pPr marL="0" lvl="0" indent="0" algn="just" rtl="1">
              <a:lnSpc>
                <a:spcPct val="170000"/>
              </a:lnSpc>
              <a:buNone/>
              <a:tabLst>
                <a:tab pos="4351020" algn="l"/>
              </a:tabLst>
            </a:pPr>
            <a:r>
              <a:rPr lang="fa-IR" sz="2400" dirty="0" smtClean="0">
                <a:solidFill>
                  <a:srgbClr val="000000"/>
                </a:solidFill>
                <a:effectLst/>
                <a:latin typeface="Aldhabi"/>
                <a:cs typeface="B Zar"/>
              </a:rPr>
              <a:t>اعتبار سنجی الگوی ارائه شده</a:t>
            </a:r>
            <a:endParaRPr lang="en-US" sz="2400" dirty="0" smtClean="0">
              <a:effectLst/>
            </a:endParaRPr>
          </a:p>
          <a:p>
            <a:pPr marL="0" lvl="0" indent="0" algn="just" rtl="1">
              <a:lnSpc>
                <a:spcPct val="170000"/>
              </a:lnSpc>
              <a:buNone/>
              <a:tabLst>
                <a:tab pos="4351020" algn="l"/>
              </a:tabLst>
            </a:pPr>
            <a:r>
              <a:rPr lang="fa-IR" sz="2400" dirty="0" smtClean="0">
                <a:solidFill>
                  <a:srgbClr val="000000"/>
                </a:solidFill>
                <a:effectLst/>
                <a:latin typeface="Aldhabi"/>
                <a:cs typeface="B Zar"/>
              </a:rPr>
              <a:t>ارزیابی وضعیت موجود مدارس متوسطه(دوم) دخترانه دولتی شهر تهران بر اساس الگوی پیشنهادی</a:t>
            </a:r>
          </a:p>
          <a:p>
            <a:pPr marL="0" lvl="0" indent="0" algn="just" rtl="1">
              <a:lnSpc>
                <a:spcPct val="170000"/>
              </a:lnSpc>
              <a:buNone/>
              <a:tabLst>
                <a:tab pos="4351020" algn="l"/>
              </a:tabLst>
            </a:pPr>
            <a:endParaRPr lang="en-US" dirty="0" smtClean="0">
              <a:effectLst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628427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z="2400" b="1" dirty="0" smtClean="0">
                <a:solidFill>
                  <a:srgbClr val="00B050"/>
                </a:solidFill>
                <a:latin typeface="Times New Roman"/>
                <a:ea typeface="Calibri"/>
                <a:cs typeface="B Zar" panose="00000400000000000000" pitchFamily="2" charset="-78"/>
              </a:rPr>
              <a:t>سوالات </a:t>
            </a:r>
            <a:r>
              <a:rPr lang="ar-SA" sz="2400" b="1" dirty="0">
                <a:solidFill>
                  <a:srgbClr val="00B050"/>
                </a:solidFill>
                <a:latin typeface="Times New Roman"/>
                <a:ea typeface="Calibri"/>
                <a:cs typeface="B Zar" panose="00000400000000000000" pitchFamily="2" charset="-78"/>
              </a:rPr>
              <a:t>پژوهش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219201"/>
            <a:ext cx="8153400" cy="4724400"/>
          </a:xfrm>
        </p:spPr>
        <p:txBody>
          <a:bodyPr>
            <a:normAutofit fontScale="77500" lnSpcReduction="20000"/>
          </a:bodyPr>
          <a:lstStyle/>
          <a:p>
            <a:pPr marL="0" marR="0" indent="0" algn="r" rtl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fa-IR" sz="2800" b="1" dirty="0" smtClean="0">
                <a:solidFill>
                  <a:srgbClr val="00B050"/>
                </a:solidFill>
                <a:latin typeface="Times New Roman"/>
                <a:cs typeface="B Zar"/>
              </a:rPr>
              <a:t>سوال </a:t>
            </a:r>
            <a:r>
              <a:rPr lang="fa-IR" sz="2800" b="1" dirty="0">
                <a:solidFill>
                  <a:srgbClr val="00B050"/>
                </a:solidFill>
                <a:latin typeface="Times New Roman"/>
                <a:cs typeface="B Zar"/>
              </a:rPr>
              <a:t>اصلی</a:t>
            </a:r>
            <a:r>
              <a:rPr lang="fa-IR" sz="2800" b="1" dirty="0" smtClean="0">
                <a:solidFill>
                  <a:srgbClr val="00B050"/>
                </a:solidFill>
                <a:latin typeface="Times New Roman"/>
                <a:cs typeface="B Zar"/>
              </a:rPr>
              <a:t>:</a:t>
            </a:r>
          </a:p>
          <a:p>
            <a:pPr marL="0" marR="0" indent="0" algn="r" rtl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endParaRPr lang="en-US" sz="2800" b="1" dirty="0">
              <a:solidFill>
                <a:srgbClr val="00B050"/>
              </a:solidFill>
              <a:latin typeface="Times New Roman"/>
              <a:cs typeface="B Zar"/>
            </a:endParaRPr>
          </a:p>
          <a:p>
            <a:pPr marL="114300" marR="0" indent="0" algn="r" rtl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fa-IR" dirty="0">
                <a:solidFill>
                  <a:srgbClr val="000000"/>
                </a:solidFill>
                <a:latin typeface="Times New Roman"/>
                <a:ea typeface="Calibri"/>
                <a:cs typeface="B Zar"/>
              </a:rPr>
              <a:t> </a:t>
            </a:r>
            <a:r>
              <a:rPr lang="fa-IR" sz="2600" dirty="0">
                <a:solidFill>
                  <a:srgbClr val="000000"/>
                </a:solidFill>
                <a:latin typeface="Times New Roman"/>
                <a:ea typeface="Calibri"/>
                <a:cs typeface="B Zar"/>
              </a:rPr>
              <a:t>الگوی مناسب ایجاد یک مدرسه پژوهش محور چیست؟</a:t>
            </a:r>
            <a:endParaRPr lang="en-US" sz="2600" dirty="0">
              <a:latin typeface="Times New Roman"/>
              <a:ea typeface="Calibri"/>
              <a:cs typeface="B Lotus"/>
            </a:endParaRPr>
          </a:p>
          <a:p>
            <a:pPr marL="0" marR="0" indent="0" algn="r" rtl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fa-IR" sz="2800" b="1" dirty="0">
                <a:solidFill>
                  <a:srgbClr val="00B050"/>
                </a:solidFill>
                <a:latin typeface="Times New Roman"/>
                <a:cs typeface="B Zar"/>
              </a:rPr>
              <a:t>سوالات جزیی:</a:t>
            </a:r>
            <a:endParaRPr lang="en-US" sz="2800" b="1" dirty="0">
              <a:solidFill>
                <a:srgbClr val="00B050"/>
              </a:solidFill>
              <a:latin typeface="Times New Roman"/>
              <a:cs typeface="B Zar"/>
            </a:endParaRPr>
          </a:p>
          <a:p>
            <a:pPr marL="0" lvl="0" indent="0" algn="r" rtl="1">
              <a:lnSpc>
                <a:spcPct val="170000"/>
              </a:lnSpc>
              <a:buNone/>
              <a:tabLst>
                <a:tab pos="4351020" algn="l"/>
              </a:tabLst>
            </a:pPr>
            <a:r>
              <a:rPr lang="fa-IR" dirty="0">
                <a:solidFill>
                  <a:srgbClr val="000000"/>
                </a:solidFill>
                <a:latin typeface="Aldhabi"/>
                <a:cs typeface="B Zar"/>
              </a:rPr>
              <a:t> </a:t>
            </a:r>
            <a:r>
              <a:rPr lang="fa-IR" sz="2600" dirty="0">
                <a:solidFill>
                  <a:srgbClr val="000000"/>
                </a:solidFill>
                <a:latin typeface="Aldhabi"/>
                <a:cs typeface="B Zar"/>
              </a:rPr>
              <a:t>ابعاد و نشانگان یک مدرسه پژوهش محور کدامند؟</a:t>
            </a:r>
            <a:endParaRPr lang="en-US" sz="2600" dirty="0"/>
          </a:p>
          <a:p>
            <a:pPr marL="0" lvl="0" indent="0" algn="r" rtl="1">
              <a:lnSpc>
                <a:spcPct val="170000"/>
              </a:lnSpc>
              <a:buNone/>
              <a:tabLst>
                <a:tab pos="4351020" algn="l"/>
              </a:tabLst>
            </a:pPr>
            <a:r>
              <a:rPr lang="fa-IR" sz="2600" dirty="0">
                <a:solidFill>
                  <a:srgbClr val="000000"/>
                </a:solidFill>
                <a:latin typeface="Aldhabi"/>
                <a:cs typeface="B Zar"/>
              </a:rPr>
              <a:t>بر اساس ابعاد و نشانگان شناسایی شده، الگوی مدرسه پژوهش محور چیست؟</a:t>
            </a:r>
            <a:endParaRPr lang="en-US" sz="2600" dirty="0"/>
          </a:p>
          <a:p>
            <a:pPr marL="0" lvl="0" indent="0" algn="r" rtl="1">
              <a:lnSpc>
                <a:spcPct val="170000"/>
              </a:lnSpc>
              <a:buNone/>
              <a:tabLst>
                <a:tab pos="4351020" algn="l"/>
              </a:tabLst>
            </a:pPr>
            <a:r>
              <a:rPr lang="fa-IR" sz="2600" dirty="0">
                <a:solidFill>
                  <a:srgbClr val="000000"/>
                </a:solidFill>
                <a:latin typeface="Aldhabi"/>
                <a:cs typeface="B Zar"/>
              </a:rPr>
              <a:t>اعتبارالگوی ارائه شده برای مدرسه پژوهش محور به چه میزان است ؟</a:t>
            </a:r>
            <a:endParaRPr lang="en-US" sz="2600" dirty="0"/>
          </a:p>
          <a:p>
            <a:pPr marL="0" lvl="0" indent="0" algn="r" rtl="1">
              <a:lnSpc>
                <a:spcPct val="170000"/>
              </a:lnSpc>
              <a:buNone/>
              <a:tabLst>
                <a:tab pos="4351020" algn="l"/>
              </a:tabLst>
            </a:pPr>
            <a:r>
              <a:rPr lang="fa-IR" sz="2600" dirty="0">
                <a:solidFill>
                  <a:srgbClr val="000000"/>
                </a:solidFill>
                <a:latin typeface="Aldhabi"/>
                <a:cs typeface="B Zar"/>
              </a:rPr>
              <a:t>مدارس متوسطه شهر تهران بر اساس الگوی پیشنهادی چه وضعیتی دارند</a:t>
            </a:r>
            <a:r>
              <a:rPr lang="fa-IR" sz="2800" dirty="0">
                <a:solidFill>
                  <a:srgbClr val="000000"/>
                </a:solidFill>
                <a:latin typeface="Aldhabi"/>
                <a:cs typeface="B Zar"/>
              </a:rPr>
              <a:t>؟</a:t>
            </a:r>
            <a:endParaRPr lang="en-US" sz="28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738505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300"/>
          <p:cNvGrpSpPr>
            <a:grpSpLocks/>
          </p:cNvGrpSpPr>
          <p:nvPr/>
        </p:nvGrpSpPr>
        <p:grpSpPr bwMode="auto">
          <a:xfrm>
            <a:off x="768350" y="509588"/>
            <a:ext cx="7910425" cy="5815012"/>
            <a:chOff x="0" y="0"/>
            <a:chExt cx="46032" cy="40705"/>
          </a:xfrm>
        </p:grpSpPr>
        <p:sp>
          <p:nvSpPr>
            <p:cNvPr id="4" name="Down Arrow 301"/>
            <p:cNvSpPr>
              <a:spLocks noChangeArrowheads="1"/>
            </p:cNvSpPr>
            <p:nvPr/>
          </p:nvSpPr>
          <p:spPr bwMode="auto">
            <a:xfrm>
              <a:off x="10495" y="24569"/>
              <a:ext cx="5404" cy="1746"/>
            </a:xfrm>
            <a:prstGeom prst="downArrow">
              <a:avLst>
                <a:gd name="adj1" fmla="val 50000"/>
                <a:gd name="adj2" fmla="val 50000"/>
              </a:avLst>
            </a:prstGeom>
            <a:ln>
              <a:headEnd/>
              <a:tailEnd/>
            </a:ln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en-US" b="1">
                <a:solidFill>
                  <a:srgbClr val="00B050"/>
                </a:solidFill>
                <a:cs typeface="B Zar" panose="00000400000000000000" pitchFamily="2" charset="-78"/>
              </a:endParaRPr>
            </a:p>
          </p:txBody>
        </p:sp>
        <p:grpSp>
          <p:nvGrpSpPr>
            <p:cNvPr id="5" name="Group 302"/>
            <p:cNvGrpSpPr>
              <a:grpSpLocks/>
            </p:cNvGrpSpPr>
            <p:nvPr/>
          </p:nvGrpSpPr>
          <p:grpSpPr bwMode="auto">
            <a:xfrm>
              <a:off x="0" y="0"/>
              <a:ext cx="46032" cy="40705"/>
              <a:chOff x="0" y="0"/>
              <a:chExt cx="46032" cy="46907"/>
            </a:xfrm>
          </p:grpSpPr>
          <p:grpSp>
            <p:nvGrpSpPr>
              <p:cNvPr id="6" name="Group 303"/>
              <p:cNvGrpSpPr>
                <a:grpSpLocks/>
              </p:cNvGrpSpPr>
              <p:nvPr/>
            </p:nvGrpSpPr>
            <p:grpSpPr bwMode="auto">
              <a:xfrm>
                <a:off x="0" y="0"/>
                <a:ext cx="46032" cy="46907"/>
                <a:chOff x="0" y="0"/>
                <a:chExt cx="46032" cy="46907"/>
              </a:xfrm>
            </p:grpSpPr>
            <p:sp>
              <p:nvSpPr>
                <p:cNvPr id="8" name="Rounded Rectangle 304"/>
                <p:cNvSpPr>
                  <a:spLocks noChangeArrowheads="1"/>
                </p:cNvSpPr>
                <p:nvPr/>
              </p:nvSpPr>
              <p:spPr bwMode="auto">
                <a:xfrm>
                  <a:off x="0" y="0"/>
                  <a:ext cx="24644" cy="4051"/>
                </a:xfrm>
                <a:prstGeom prst="roundRect">
                  <a:avLst>
                    <a:gd name="adj" fmla="val 16667"/>
                  </a:avLst>
                </a:prstGeom>
                <a:ln>
                  <a:headEnd/>
                  <a:tailEnd/>
                </a:ln>
              </p:spPr>
              <p:style>
                <a:lnRef idx="1">
                  <a:schemeClr val="accent3"/>
                </a:lnRef>
                <a:fillRef idx="2">
                  <a:schemeClr val="accent3"/>
                </a:fillRef>
                <a:effectRef idx="1">
                  <a:schemeClr val="accent3"/>
                </a:effectRef>
                <a:fontRef idx="minor">
                  <a:schemeClr val="dk1"/>
                </a:fontRef>
              </p:style>
              <p:txBody>
                <a:bodyPr vert="horz" wrap="square" lIns="91440" tIns="45720" rIns="91440" bIns="45720" numCol="1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288925" algn="ctr" defTabSz="914400" rtl="1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fa-IR" altLang="en-US" b="1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  <a:ea typeface="Calibri" pitchFamily="34" charset="0"/>
                      <a:cs typeface="B Zar" panose="00000400000000000000" pitchFamily="2" charset="-78"/>
                    </a:rPr>
                    <a:t>جمع آوری داده‌های کیفی حاصل از مصاحبه</a:t>
                  </a:r>
                  <a:endParaRPr kumimoji="0" lang="fa-IR" altLang="en-US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B Zar" panose="00000400000000000000" pitchFamily="2" charset="-78"/>
                  </a:endParaRPr>
                </a:p>
              </p:txBody>
            </p:sp>
            <p:sp>
              <p:nvSpPr>
                <p:cNvPr id="9" name="Rounded Rectangle 305"/>
                <p:cNvSpPr>
                  <a:spLocks noChangeArrowheads="1"/>
                </p:cNvSpPr>
                <p:nvPr/>
              </p:nvSpPr>
              <p:spPr bwMode="auto">
                <a:xfrm>
                  <a:off x="1" y="6202"/>
                  <a:ext cx="24644" cy="4051"/>
                </a:xfrm>
                <a:prstGeom prst="roundRect">
                  <a:avLst>
                    <a:gd name="adj" fmla="val 16667"/>
                  </a:avLst>
                </a:prstGeom>
                <a:ln>
                  <a:headEnd/>
                  <a:tailEnd/>
                </a:ln>
              </p:spPr>
              <p:style>
                <a:lnRef idx="1">
                  <a:schemeClr val="accent3"/>
                </a:lnRef>
                <a:fillRef idx="2">
                  <a:schemeClr val="accent3"/>
                </a:fillRef>
                <a:effectRef idx="1">
                  <a:schemeClr val="accent3"/>
                </a:effectRef>
                <a:fontRef idx="minor">
                  <a:schemeClr val="dk1"/>
                </a:fontRef>
              </p:style>
              <p:txBody>
                <a:bodyPr vert="horz" wrap="square" lIns="91440" tIns="45720" rIns="91440" bIns="45720" numCol="1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288925" algn="ctr" defTabSz="914400" rtl="1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lang="fa-IR" altLang="en-US" b="1" dirty="0" smtClean="0">
                      <a:solidFill>
                        <a:schemeClr val="tx1"/>
                      </a:solidFill>
                      <a:latin typeface="Times New Roman" pitchFamily="18" charset="0"/>
                      <a:ea typeface="Calibri" pitchFamily="34" charset="0"/>
                      <a:cs typeface="B Zar" panose="00000400000000000000" pitchFamily="2" charset="-78"/>
                    </a:rPr>
                    <a:t>استخراج، کدگذاری و </a:t>
                  </a:r>
                  <a:r>
                    <a:rPr kumimoji="0" lang="fa-IR" altLang="en-US" b="1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  <a:ea typeface="Calibri" pitchFamily="34" charset="0"/>
                      <a:cs typeface="B Zar" panose="00000400000000000000" pitchFamily="2" charset="-78"/>
                    </a:rPr>
                    <a:t>تحلیل داد‌ه های کیفی</a:t>
                  </a:r>
                  <a:endParaRPr kumimoji="0" lang="fa-IR" altLang="en-US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B Zar" panose="00000400000000000000" pitchFamily="2" charset="-78"/>
                  </a:endParaRPr>
                </a:p>
              </p:txBody>
            </p:sp>
            <p:sp>
              <p:nvSpPr>
                <p:cNvPr id="10" name="Rounded Rectangle 306"/>
                <p:cNvSpPr>
                  <a:spLocks noChangeArrowheads="1"/>
                </p:cNvSpPr>
                <p:nvPr/>
              </p:nvSpPr>
              <p:spPr bwMode="auto">
                <a:xfrm>
                  <a:off x="52" y="12165"/>
                  <a:ext cx="24644" cy="4051"/>
                </a:xfrm>
                <a:prstGeom prst="roundRect">
                  <a:avLst>
                    <a:gd name="adj" fmla="val 16667"/>
                  </a:avLst>
                </a:prstGeom>
                <a:ln>
                  <a:headEnd/>
                  <a:tailEnd/>
                </a:ln>
              </p:spPr>
              <p:style>
                <a:lnRef idx="1">
                  <a:schemeClr val="accent3"/>
                </a:lnRef>
                <a:fillRef idx="2">
                  <a:schemeClr val="accent3"/>
                </a:fillRef>
                <a:effectRef idx="1">
                  <a:schemeClr val="accent3"/>
                </a:effectRef>
                <a:fontRef idx="minor">
                  <a:schemeClr val="dk1"/>
                </a:fontRef>
              </p:style>
              <p:txBody>
                <a:bodyPr vert="horz" wrap="square" lIns="91440" tIns="45720" rIns="91440" bIns="45720" numCol="1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288925" algn="ctr" defTabSz="914400" rtl="1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fa-IR" altLang="en-US" b="1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  <a:ea typeface="Calibri" pitchFamily="34" charset="0"/>
                      <a:cs typeface="B Zar" panose="00000400000000000000" pitchFamily="2" charset="-78"/>
                    </a:rPr>
                    <a:t>تدوین الگوی مفهومی بر اساس مصاحبه</a:t>
                  </a:r>
                  <a:endParaRPr kumimoji="0" lang="fa-IR" altLang="en-US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B Zar" panose="00000400000000000000" pitchFamily="2" charset="-78"/>
                  </a:endParaRPr>
                </a:p>
              </p:txBody>
            </p:sp>
            <p:sp>
              <p:nvSpPr>
                <p:cNvPr id="11" name="Down Arrow 307"/>
                <p:cNvSpPr>
                  <a:spLocks noChangeArrowheads="1"/>
                </p:cNvSpPr>
                <p:nvPr/>
              </p:nvSpPr>
              <p:spPr bwMode="auto">
                <a:xfrm>
                  <a:off x="9700" y="4293"/>
                  <a:ext cx="5404" cy="1749"/>
                </a:xfrm>
                <a:prstGeom prst="downArrow">
                  <a:avLst>
                    <a:gd name="adj1" fmla="val 50000"/>
                    <a:gd name="adj2" fmla="val 50000"/>
                  </a:avLst>
                </a:prstGeom>
                <a:ln>
                  <a:headEnd/>
                  <a:tailEnd/>
                </a:ln>
              </p:spPr>
              <p:style>
                <a:lnRef idx="1">
                  <a:schemeClr val="accent3"/>
                </a:lnRef>
                <a:fillRef idx="3">
                  <a:schemeClr val="accent3"/>
                </a:fillRef>
                <a:effectRef idx="2">
                  <a:schemeClr val="accent3"/>
                </a:effectRef>
                <a:fontRef idx="minor">
                  <a:schemeClr val="lt1"/>
                </a:fontRef>
              </p:style>
              <p:txBody>
                <a:bodyPr vert="horz" wrap="square" lIns="91440" tIns="45720" rIns="91440" bIns="45720" numCol="1" anchor="ctr" anchorCtr="0" compatLnSpc="1">
                  <a:prstTxWarp prst="textNoShape">
                    <a:avLst/>
                  </a:prstTxWarp>
                </a:bodyPr>
                <a:lstStyle/>
                <a:p>
                  <a:endParaRPr lang="en-US" b="1">
                    <a:solidFill>
                      <a:srgbClr val="00B050"/>
                    </a:solidFill>
                    <a:cs typeface="B Zar" panose="00000400000000000000" pitchFamily="2" charset="-78"/>
                  </a:endParaRPr>
                </a:p>
              </p:txBody>
            </p:sp>
            <p:sp>
              <p:nvSpPr>
                <p:cNvPr id="12" name="Down Arrow 308"/>
                <p:cNvSpPr>
                  <a:spLocks noChangeArrowheads="1"/>
                </p:cNvSpPr>
                <p:nvPr/>
              </p:nvSpPr>
              <p:spPr bwMode="auto">
                <a:xfrm>
                  <a:off x="9893" y="10336"/>
                  <a:ext cx="5404" cy="1746"/>
                </a:xfrm>
                <a:prstGeom prst="downArrow">
                  <a:avLst>
                    <a:gd name="adj1" fmla="val 50000"/>
                    <a:gd name="adj2" fmla="val 50000"/>
                  </a:avLst>
                </a:prstGeom>
                <a:ln>
                  <a:headEnd/>
                  <a:tailEnd/>
                </a:ln>
              </p:spPr>
              <p:style>
                <a:lnRef idx="1">
                  <a:schemeClr val="accent3"/>
                </a:lnRef>
                <a:fillRef idx="3">
                  <a:schemeClr val="accent3"/>
                </a:fillRef>
                <a:effectRef idx="2">
                  <a:schemeClr val="accent3"/>
                </a:effectRef>
                <a:fontRef idx="minor">
                  <a:schemeClr val="lt1"/>
                </a:fontRef>
              </p:style>
              <p:txBody>
                <a:bodyPr vert="horz" wrap="square" lIns="91440" tIns="45720" rIns="91440" bIns="45720" numCol="1" anchor="ctr" anchorCtr="0" compatLnSpc="1">
                  <a:prstTxWarp prst="textNoShape">
                    <a:avLst/>
                  </a:prstTxWarp>
                </a:bodyPr>
                <a:lstStyle/>
                <a:p>
                  <a:endParaRPr lang="en-US" b="1">
                    <a:solidFill>
                      <a:srgbClr val="00B050"/>
                    </a:solidFill>
                    <a:cs typeface="B Zar" panose="00000400000000000000" pitchFamily="2" charset="-78"/>
                  </a:endParaRPr>
                </a:p>
              </p:txBody>
            </p:sp>
            <p:sp>
              <p:nvSpPr>
                <p:cNvPr id="13" name="Down Arrow 309"/>
                <p:cNvSpPr>
                  <a:spLocks noChangeArrowheads="1"/>
                </p:cNvSpPr>
                <p:nvPr/>
              </p:nvSpPr>
              <p:spPr bwMode="auto">
                <a:xfrm>
                  <a:off x="9996" y="16379"/>
                  <a:ext cx="5403" cy="1746"/>
                </a:xfrm>
                <a:prstGeom prst="downArrow">
                  <a:avLst>
                    <a:gd name="adj1" fmla="val 50000"/>
                    <a:gd name="adj2" fmla="val 50000"/>
                  </a:avLst>
                </a:prstGeom>
                <a:ln>
                  <a:headEnd/>
                  <a:tailEnd/>
                </a:ln>
              </p:spPr>
              <p:style>
                <a:lnRef idx="1">
                  <a:schemeClr val="accent3"/>
                </a:lnRef>
                <a:fillRef idx="3">
                  <a:schemeClr val="accent3"/>
                </a:fillRef>
                <a:effectRef idx="2">
                  <a:schemeClr val="accent3"/>
                </a:effectRef>
                <a:fontRef idx="minor">
                  <a:schemeClr val="lt1"/>
                </a:fontRef>
              </p:style>
              <p:txBody>
                <a:bodyPr vert="horz" wrap="square" lIns="91440" tIns="45720" rIns="91440" bIns="45720" numCol="1" anchor="ctr" anchorCtr="0" compatLnSpc="1">
                  <a:prstTxWarp prst="textNoShape">
                    <a:avLst/>
                  </a:prstTxWarp>
                </a:bodyPr>
                <a:lstStyle/>
                <a:p>
                  <a:endParaRPr lang="en-US" b="1">
                    <a:solidFill>
                      <a:srgbClr val="00B050"/>
                    </a:solidFill>
                    <a:cs typeface="B Zar" panose="00000400000000000000" pitchFamily="2" charset="-78"/>
                  </a:endParaRPr>
                </a:p>
              </p:txBody>
            </p:sp>
            <p:grpSp>
              <p:nvGrpSpPr>
                <p:cNvPr id="14" name="Group 310"/>
                <p:cNvGrpSpPr>
                  <a:grpSpLocks/>
                </p:cNvGrpSpPr>
                <p:nvPr/>
              </p:nvGrpSpPr>
              <p:grpSpPr bwMode="auto">
                <a:xfrm>
                  <a:off x="2" y="0"/>
                  <a:ext cx="46030" cy="46907"/>
                  <a:chOff x="-475" y="0"/>
                  <a:chExt cx="46030" cy="46907"/>
                </a:xfrm>
              </p:grpSpPr>
              <p:sp>
                <p:nvSpPr>
                  <p:cNvPr id="15" name="Rounded Rectangle 311"/>
                  <p:cNvSpPr>
                    <a:spLocks noChangeArrowheads="1"/>
                  </p:cNvSpPr>
                  <p:nvPr/>
                </p:nvSpPr>
                <p:spPr bwMode="auto">
                  <a:xfrm>
                    <a:off x="-475" y="18208"/>
                    <a:ext cx="24644" cy="4051"/>
                  </a:xfrm>
                  <a:prstGeom prst="roundRect">
                    <a:avLst>
                      <a:gd name="adj" fmla="val 16667"/>
                    </a:avLst>
                  </a:prstGeom>
                  <a:ln>
                    <a:headEnd/>
                    <a:tailEnd/>
                  </a:ln>
                </p:spPr>
                <p:style>
                  <a:lnRef idx="1">
                    <a:schemeClr val="accent5"/>
                  </a:lnRef>
                  <a:fillRef idx="2">
                    <a:schemeClr val="accent5"/>
                  </a:fillRef>
                  <a:effectRef idx="1">
                    <a:schemeClr val="accent5"/>
                  </a:effectRef>
                  <a:fontRef idx="minor">
                    <a:schemeClr val="dk1"/>
                  </a:fontRef>
                </p:style>
                <p:txBody>
                  <a:bodyPr vert="horz" wrap="square" lIns="91440" tIns="45720" rIns="91440" bIns="45720" numCol="1" anchor="ctr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288925" algn="ctr" defTabSz="914400" rtl="1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fa-IR" altLang="en-US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B Zar" panose="00000400000000000000" pitchFamily="2" charset="-78"/>
                      </a:rPr>
                      <a:t>ساخت پرسشنامه</a:t>
                    </a:r>
                    <a:endParaRPr kumimoji="0" lang="fa-IR" altLang="en-US" b="1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pitchFamily="34" charset="0"/>
                      <a:cs typeface="B Zar" panose="00000400000000000000" pitchFamily="2" charset="-78"/>
                    </a:endParaRPr>
                  </a:p>
                </p:txBody>
              </p:sp>
              <p:sp>
                <p:nvSpPr>
                  <p:cNvPr id="16" name="Rounded Rectangle 312"/>
                  <p:cNvSpPr>
                    <a:spLocks noChangeArrowheads="1"/>
                  </p:cNvSpPr>
                  <p:nvPr/>
                </p:nvSpPr>
                <p:spPr bwMode="auto">
                  <a:xfrm>
                    <a:off x="-433" y="24251"/>
                    <a:ext cx="24643" cy="4051"/>
                  </a:xfrm>
                  <a:prstGeom prst="roundRect">
                    <a:avLst>
                      <a:gd name="adj" fmla="val 16667"/>
                    </a:avLst>
                  </a:prstGeom>
                  <a:ln>
                    <a:headEnd/>
                    <a:tailEnd/>
                  </a:ln>
                </p:spPr>
                <p:style>
                  <a:lnRef idx="1">
                    <a:schemeClr val="accent5"/>
                  </a:lnRef>
                  <a:fillRef idx="2">
                    <a:schemeClr val="accent5"/>
                  </a:fillRef>
                  <a:effectRef idx="1">
                    <a:schemeClr val="accent5"/>
                  </a:effectRef>
                  <a:fontRef idx="minor">
                    <a:schemeClr val="dk1"/>
                  </a:fontRef>
                </p:style>
                <p:txBody>
                  <a:bodyPr vert="horz" wrap="square" lIns="91440" tIns="45720" rIns="91440" bIns="45720" numCol="1" anchor="ctr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288925" algn="ctr" defTabSz="914400" rtl="1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fa-IR" altLang="en-US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B Zar" panose="00000400000000000000" pitchFamily="2" charset="-78"/>
                      </a:rPr>
                      <a:t>جمع آوری داده‌های کمّی</a:t>
                    </a:r>
                    <a:endParaRPr kumimoji="0" lang="fa-IR" altLang="en-US" b="1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pitchFamily="34" charset="0"/>
                      <a:cs typeface="B Zar" panose="00000400000000000000" pitchFamily="2" charset="-78"/>
                    </a:endParaRPr>
                  </a:p>
                </p:txBody>
              </p:sp>
              <p:sp>
                <p:nvSpPr>
                  <p:cNvPr id="17" name="Rounded Rectangle 313"/>
                  <p:cNvSpPr>
                    <a:spLocks noChangeArrowheads="1"/>
                  </p:cNvSpPr>
                  <p:nvPr/>
                </p:nvSpPr>
                <p:spPr bwMode="auto">
                  <a:xfrm>
                    <a:off x="-433" y="30533"/>
                    <a:ext cx="24643" cy="4051"/>
                  </a:xfrm>
                  <a:prstGeom prst="roundRect">
                    <a:avLst>
                      <a:gd name="adj" fmla="val 16667"/>
                    </a:avLst>
                  </a:prstGeom>
                  <a:ln>
                    <a:headEnd/>
                    <a:tailEnd/>
                  </a:ln>
                </p:spPr>
                <p:style>
                  <a:lnRef idx="1">
                    <a:schemeClr val="accent5"/>
                  </a:lnRef>
                  <a:fillRef idx="2">
                    <a:schemeClr val="accent5"/>
                  </a:fillRef>
                  <a:effectRef idx="1">
                    <a:schemeClr val="accent5"/>
                  </a:effectRef>
                  <a:fontRef idx="minor">
                    <a:schemeClr val="dk1"/>
                  </a:fontRef>
                </p:style>
                <p:txBody>
                  <a:bodyPr vert="horz" wrap="square" lIns="91440" tIns="45720" rIns="91440" bIns="45720" numCol="1" anchor="ctr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288925" algn="ctr" defTabSz="914400" rtl="1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fa-IR" altLang="en-US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B Zar" panose="00000400000000000000" pitchFamily="2" charset="-78"/>
                      </a:rPr>
                      <a:t>استخراج و تحلیل داده‌های کمّی</a:t>
                    </a:r>
                    <a:endParaRPr kumimoji="0" lang="fa-IR" altLang="en-US" b="1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pitchFamily="34" charset="0"/>
                      <a:cs typeface="B Zar" panose="00000400000000000000" pitchFamily="2" charset="-78"/>
                    </a:endParaRPr>
                  </a:p>
                </p:txBody>
              </p:sp>
              <p:sp>
                <p:nvSpPr>
                  <p:cNvPr id="18" name="Rounded Rectangle 314"/>
                  <p:cNvSpPr>
                    <a:spLocks noChangeArrowheads="1"/>
                  </p:cNvSpPr>
                  <p:nvPr/>
                </p:nvSpPr>
                <p:spPr bwMode="auto">
                  <a:xfrm>
                    <a:off x="-432" y="36823"/>
                    <a:ext cx="24643" cy="4051"/>
                  </a:xfrm>
                  <a:prstGeom prst="roundRect">
                    <a:avLst>
                      <a:gd name="adj" fmla="val 16667"/>
                    </a:avLst>
                  </a:prstGeom>
                  <a:ln>
                    <a:headEnd/>
                    <a:tailEnd/>
                  </a:ln>
                </p:spPr>
                <p:style>
                  <a:lnRef idx="1">
                    <a:schemeClr val="accent5"/>
                  </a:lnRef>
                  <a:fillRef idx="2">
                    <a:schemeClr val="accent5"/>
                  </a:fillRef>
                  <a:effectRef idx="1">
                    <a:schemeClr val="accent5"/>
                  </a:effectRef>
                  <a:fontRef idx="minor">
                    <a:schemeClr val="dk1"/>
                  </a:fontRef>
                </p:style>
                <p:txBody>
                  <a:bodyPr vert="horz" wrap="square" lIns="91440" tIns="45720" rIns="91440" bIns="45720" numCol="1" anchor="ctr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288925" algn="ctr" defTabSz="914400" rtl="1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fa-IR" altLang="en-US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B Zar" panose="00000400000000000000" pitchFamily="2" charset="-78"/>
                      </a:rPr>
                      <a:t>ارائه و آزمون الگوی نهایی</a:t>
                    </a:r>
                    <a:endParaRPr kumimoji="0" lang="fa-IR" altLang="en-US" b="1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pitchFamily="34" charset="0"/>
                      <a:cs typeface="B Zar" panose="00000400000000000000" pitchFamily="2" charset="-78"/>
                    </a:endParaRPr>
                  </a:p>
                </p:txBody>
              </p:sp>
              <p:sp>
                <p:nvSpPr>
                  <p:cNvPr id="19" name="Rounded Rectangle 315"/>
                  <p:cNvSpPr>
                    <a:spLocks noChangeArrowheads="1"/>
                  </p:cNvSpPr>
                  <p:nvPr/>
                </p:nvSpPr>
                <p:spPr bwMode="auto">
                  <a:xfrm>
                    <a:off x="-431" y="42535"/>
                    <a:ext cx="24643" cy="4368"/>
                  </a:xfrm>
                  <a:prstGeom prst="roundRect">
                    <a:avLst>
                      <a:gd name="adj" fmla="val 16667"/>
                    </a:avLst>
                  </a:prstGeom>
                  <a:ln>
                    <a:headEnd/>
                    <a:tailEnd/>
                  </a:ln>
                </p:spPr>
                <p:style>
                  <a:lnRef idx="1">
                    <a:schemeClr val="accent6"/>
                  </a:lnRef>
                  <a:fillRef idx="2">
                    <a:schemeClr val="accent6"/>
                  </a:fillRef>
                  <a:effectRef idx="1">
                    <a:schemeClr val="accent6"/>
                  </a:effectRef>
                  <a:fontRef idx="minor">
                    <a:schemeClr val="dk1"/>
                  </a:fontRef>
                </p:style>
                <p:txBody>
                  <a:bodyPr vert="horz" wrap="square" lIns="91440" tIns="45720" rIns="91440" bIns="45720" numCol="1" anchor="ctr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288925" algn="ctr" defTabSz="914400" rtl="1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fa-IR" altLang="en-US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B Zar" panose="00000400000000000000" pitchFamily="2" charset="-78"/>
                      </a:rPr>
                      <a:t>نتیجه</a:t>
                    </a:r>
                    <a:r>
                      <a:rPr kumimoji="0" lang="fa-IR" altLang="en-US" b="1" i="0" u="none" strike="noStrike" cap="none" normalizeH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B Zar" panose="00000400000000000000" pitchFamily="2" charset="-78"/>
                      </a:rPr>
                      <a:t> گیری</a:t>
                    </a:r>
                    <a:endParaRPr kumimoji="0" lang="fa-IR" altLang="en-US" b="1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pitchFamily="34" charset="0"/>
                      <a:cs typeface="B Zar" panose="00000400000000000000" pitchFamily="2" charset="-78"/>
                    </a:endParaRPr>
                  </a:p>
                </p:txBody>
              </p:sp>
              <p:sp>
                <p:nvSpPr>
                  <p:cNvPr id="20" name="Down Arrow 316"/>
                  <p:cNvSpPr>
                    <a:spLocks noChangeArrowheads="1"/>
                  </p:cNvSpPr>
                  <p:nvPr/>
                </p:nvSpPr>
                <p:spPr bwMode="auto">
                  <a:xfrm>
                    <a:off x="9621" y="22343"/>
                    <a:ext cx="5403" cy="1746"/>
                  </a:xfrm>
                  <a:prstGeom prst="downArrow">
                    <a:avLst>
                      <a:gd name="adj1" fmla="val 50000"/>
                      <a:gd name="adj2" fmla="val 50000"/>
                    </a:avLst>
                  </a:prstGeom>
                  <a:ln>
                    <a:headEnd/>
                    <a:tailEnd/>
                  </a:ln>
                </p:spPr>
                <p:style>
                  <a:lnRef idx="1">
                    <a:schemeClr val="accent3"/>
                  </a:lnRef>
                  <a:fillRef idx="3">
                    <a:schemeClr val="accent3"/>
                  </a:fillRef>
                  <a:effectRef idx="2">
                    <a:schemeClr val="accent3"/>
                  </a:effectRef>
                  <a:fontRef idx="minor">
                    <a:schemeClr val="lt1"/>
                  </a:fontRef>
                </p:style>
                <p:txBody>
                  <a:bodyPr vert="horz" wrap="square" lIns="91440" tIns="45720" rIns="91440" bIns="45720" numCol="1" anchor="ctr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b="1">
                      <a:solidFill>
                        <a:srgbClr val="00B050"/>
                      </a:solidFill>
                      <a:cs typeface="B Zar" panose="00000400000000000000" pitchFamily="2" charset="-78"/>
                    </a:endParaRPr>
                  </a:p>
                </p:txBody>
              </p:sp>
              <p:sp>
                <p:nvSpPr>
                  <p:cNvPr id="21" name="Down Arrow 317"/>
                  <p:cNvSpPr>
                    <a:spLocks noChangeArrowheads="1"/>
                  </p:cNvSpPr>
                  <p:nvPr/>
                </p:nvSpPr>
                <p:spPr bwMode="auto">
                  <a:xfrm>
                    <a:off x="10336" y="40710"/>
                    <a:ext cx="5404" cy="1746"/>
                  </a:xfrm>
                  <a:prstGeom prst="downArrow">
                    <a:avLst>
                      <a:gd name="adj1" fmla="val 50000"/>
                      <a:gd name="adj2" fmla="val 50000"/>
                    </a:avLst>
                  </a:prstGeom>
                  <a:ln>
                    <a:headEnd/>
                    <a:tailEnd/>
                  </a:ln>
                </p:spPr>
                <p:style>
                  <a:lnRef idx="1">
                    <a:schemeClr val="accent3"/>
                  </a:lnRef>
                  <a:fillRef idx="3">
                    <a:schemeClr val="accent3"/>
                  </a:fillRef>
                  <a:effectRef idx="2">
                    <a:schemeClr val="accent3"/>
                  </a:effectRef>
                  <a:fontRef idx="minor">
                    <a:schemeClr val="lt1"/>
                  </a:fontRef>
                </p:style>
                <p:txBody>
                  <a:bodyPr vert="horz" wrap="square" lIns="91440" tIns="45720" rIns="91440" bIns="45720" numCol="1" anchor="ctr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b="1">
                      <a:solidFill>
                        <a:srgbClr val="00B050"/>
                      </a:solidFill>
                      <a:cs typeface="B Zar" panose="00000400000000000000" pitchFamily="2" charset="-78"/>
                    </a:endParaRPr>
                  </a:p>
                </p:txBody>
              </p:sp>
              <p:sp>
                <p:nvSpPr>
                  <p:cNvPr id="22" name="Down Arrow 318"/>
                  <p:cNvSpPr>
                    <a:spLocks noChangeArrowheads="1"/>
                  </p:cNvSpPr>
                  <p:nvPr/>
                </p:nvSpPr>
                <p:spPr bwMode="auto">
                  <a:xfrm>
                    <a:off x="10018" y="34747"/>
                    <a:ext cx="5404" cy="1746"/>
                  </a:xfrm>
                  <a:prstGeom prst="downArrow">
                    <a:avLst>
                      <a:gd name="adj1" fmla="val 50000"/>
                      <a:gd name="adj2" fmla="val 50000"/>
                    </a:avLst>
                  </a:prstGeom>
                  <a:ln>
                    <a:headEnd/>
                    <a:tailEnd/>
                  </a:ln>
                </p:spPr>
                <p:style>
                  <a:lnRef idx="1">
                    <a:schemeClr val="accent3"/>
                  </a:lnRef>
                  <a:fillRef idx="3">
                    <a:schemeClr val="accent3"/>
                  </a:fillRef>
                  <a:effectRef idx="2">
                    <a:schemeClr val="accent3"/>
                  </a:effectRef>
                  <a:fontRef idx="minor">
                    <a:schemeClr val="lt1"/>
                  </a:fontRef>
                </p:style>
                <p:txBody>
                  <a:bodyPr vert="horz" wrap="square" lIns="91440" tIns="45720" rIns="91440" bIns="45720" numCol="1" anchor="ctr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b="1">
                      <a:solidFill>
                        <a:srgbClr val="00B050"/>
                      </a:solidFill>
                      <a:cs typeface="B Zar" panose="00000400000000000000" pitchFamily="2" charset="-78"/>
                    </a:endParaRPr>
                  </a:p>
                </p:txBody>
              </p:sp>
              <p:grpSp>
                <p:nvGrpSpPr>
                  <p:cNvPr id="23" name="Group 319"/>
                  <p:cNvGrpSpPr>
                    <a:grpSpLocks/>
                  </p:cNvGrpSpPr>
                  <p:nvPr/>
                </p:nvGrpSpPr>
                <p:grpSpPr bwMode="auto">
                  <a:xfrm>
                    <a:off x="27352" y="0"/>
                    <a:ext cx="18203" cy="46907"/>
                    <a:chOff x="0" y="0"/>
                    <a:chExt cx="18202" cy="46907"/>
                  </a:xfrm>
                </p:grpSpPr>
                <p:sp>
                  <p:nvSpPr>
                    <p:cNvPr id="24" name="Right Brace 320"/>
                    <p:cNvSpPr>
                      <a:spLocks/>
                    </p:cNvSpPr>
                    <p:nvPr/>
                  </p:nvSpPr>
                  <p:spPr bwMode="auto">
                    <a:xfrm>
                      <a:off x="0" y="0"/>
                      <a:ext cx="2623" cy="20991"/>
                    </a:xfrm>
                    <a:prstGeom prst="rightBrace">
                      <a:avLst>
                        <a:gd name="adj1" fmla="val 8336"/>
                        <a:gd name="adj2" fmla="val 50000"/>
                      </a:avLst>
                    </a:prstGeom>
                    <a:ln>
                      <a:headEnd/>
                      <a:tailEnd/>
                    </a:ln>
                  </p:spPr>
                  <p:style>
                    <a:lnRef idx="1">
                      <a:schemeClr val="dk1"/>
                    </a:lnRef>
                    <a:fillRef idx="0">
                      <a:schemeClr val="dk1"/>
                    </a:fillRef>
                    <a:effectRef idx="0">
                      <a:schemeClr val="dk1"/>
                    </a:effectRef>
                    <a:fontRef idx="minor">
                      <a:schemeClr val="tx1"/>
                    </a:fontRef>
                  </p:style>
                  <p:txBody>
                    <a:bodyPr vert="horz" wrap="square" lIns="91440" tIns="45720" rIns="91440" bIns="45720" numCol="1" anchor="ctr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 b="1">
                        <a:cs typeface="B Zar" panose="00000400000000000000" pitchFamily="2" charset="-78"/>
                      </a:endParaRPr>
                    </a:p>
                  </p:txBody>
                </p:sp>
                <p:sp>
                  <p:nvSpPr>
                    <p:cNvPr id="25" name="Right Brace 321"/>
                    <p:cNvSpPr>
                      <a:spLocks/>
                    </p:cNvSpPr>
                    <p:nvPr/>
                  </p:nvSpPr>
                  <p:spPr bwMode="auto">
                    <a:xfrm>
                      <a:off x="477" y="41903"/>
                      <a:ext cx="2140" cy="5004"/>
                    </a:xfrm>
                    <a:prstGeom prst="rightBrace">
                      <a:avLst>
                        <a:gd name="adj1" fmla="val 8336"/>
                        <a:gd name="adj2" fmla="val 50000"/>
                      </a:avLst>
                    </a:prstGeom>
                    <a:ln>
                      <a:headEnd/>
                      <a:tailEnd/>
                    </a:ln>
                  </p:spPr>
                  <p:style>
                    <a:lnRef idx="1">
                      <a:schemeClr val="dk1"/>
                    </a:lnRef>
                    <a:fillRef idx="0">
                      <a:schemeClr val="dk1"/>
                    </a:fillRef>
                    <a:effectRef idx="0">
                      <a:schemeClr val="dk1"/>
                    </a:effectRef>
                    <a:fontRef idx="minor">
                      <a:schemeClr val="tx1"/>
                    </a:fontRef>
                  </p:style>
                  <p:txBody>
                    <a:bodyPr vert="horz" wrap="square" lIns="91440" tIns="45720" rIns="91440" bIns="45720" numCol="1" anchor="ctr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 b="1">
                        <a:solidFill>
                          <a:srgbClr val="00B050"/>
                        </a:solidFill>
                        <a:cs typeface="B Zar" panose="00000400000000000000" pitchFamily="2" charset="-78"/>
                      </a:endParaRPr>
                    </a:p>
                  </p:txBody>
                </p:sp>
                <p:sp>
                  <p:nvSpPr>
                    <p:cNvPr id="26" name="Right Brace 322"/>
                    <p:cNvSpPr>
                      <a:spLocks/>
                    </p:cNvSpPr>
                    <p:nvPr/>
                  </p:nvSpPr>
                  <p:spPr bwMode="auto">
                    <a:xfrm>
                      <a:off x="79" y="21548"/>
                      <a:ext cx="2861" cy="18605"/>
                    </a:xfrm>
                    <a:prstGeom prst="rightBrace">
                      <a:avLst>
                        <a:gd name="adj1" fmla="val 8339"/>
                        <a:gd name="adj2" fmla="val 50000"/>
                      </a:avLst>
                    </a:prstGeom>
                    <a:ln>
                      <a:headEnd/>
                      <a:tailEnd/>
                    </a:ln>
                  </p:spPr>
                  <p:style>
                    <a:lnRef idx="1">
                      <a:schemeClr val="dk1"/>
                    </a:lnRef>
                    <a:fillRef idx="0">
                      <a:schemeClr val="dk1"/>
                    </a:fillRef>
                    <a:effectRef idx="0">
                      <a:schemeClr val="dk1"/>
                    </a:effectRef>
                    <a:fontRef idx="minor">
                      <a:schemeClr val="tx1"/>
                    </a:fontRef>
                  </p:style>
                  <p:txBody>
                    <a:bodyPr vert="horz" wrap="square" lIns="91440" tIns="45720" rIns="91440" bIns="45720" numCol="1" anchor="ctr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 b="1">
                        <a:cs typeface="B Zar" panose="00000400000000000000" pitchFamily="2" charset="-78"/>
                      </a:endParaRPr>
                    </a:p>
                  </p:txBody>
                </p:sp>
                <p:sp>
                  <p:nvSpPr>
                    <p:cNvPr id="27" name="Rectangle 32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532" y="8825"/>
                      <a:ext cx="13031" cy="4669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25400">
                      <a:solidFill>
                        <a:srgbClr val="FFFFFF"/>
                      </a:solidFill>
                      <a:miter lim="800000"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ctr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altLang="en-US" b="1" i="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ea typeface="Calibri" pitchFamily="34" charset="0"/>
                          <a:cs typeface="B Zar" panose="00000400000000000000" pitchFamily="2" charset="-78"/>
                        </a:rPr>
                        <a:t>مرحله کیفی پژوهش</a:t>
                      </a:r>
                      <a:endParaRPr kumimoji="0" lang="fa-IR" altLang="en-US" b="1" i="0" u="none" strike="noStrike" cap="none" normalizeH="0" baseline="0" dirty="0" smtClean="0">
                        <a:ln>
                          <a:noFill/>
                        </a:ln>
                        <a:effectLst/>
                        <a:latin typeface="Arial" pitchFamily="34" charset="0"/>
                        <a:cs typeface="B Zar" panose="00000400000000000000" pitchFamily="2" charset="-78"/>
                      </a:endParaRPr>
                    </a:p>
                  </p:txBody>
                </p:sp>
                <p:sp>
                  <p:nvSpPr>
                    <p:cNvPr id="28" name="Rectangle 32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691" y="29019"/>
                      <a:ext cx="13511" cy="4525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25400">
                      <a:solidFill>
                        <a:srgbClr val="FFFFFF"/>
                      </a:solidFill>
                      <a:miter lim="800000"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ctr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altLang="en-US" b="1" i="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ea typeface="Calibri" pitchFamily="34" charset="0"/>
                          <a:cs typeface="B Zar" panose="00000400000000000000" pitchFamily="2" charset="-78"/>
                        </a:rPr>
                        <a:t>مرحله کمّی پژوهش</a:t>
                      </a:r>
                      <a:endParaRPr kumimoji="0" lang="fa-IR" altLang="en-US" b="1" i="0" u="none" strike="noStrike" cap="none" normalizeH="0" baseline="0" dirty="0" smtClean="0">
                        <a:ln>
                          <a:noFill/>
                        </a:ln>
                        <a:effectLst/>
                        <a:latin typeface="Arial" pitchFamily="34" charset="0"/>
                        <a:cs typeface="B Zar" panose="00000400000000000000" pitchFamily="2" charset="-78"/>
                      </a:endParaRPr>
                    </a:p>
                  </p:txBody>
                </p:sp>
              </p:grpSp>
            </p:grpSp>
          </p:grpSp>
          <p:sp>
            <p:nvSpPr>
              <p:cNvPr id="7" name="Rectangle 325"/>
              <p:cNvSpPr>
                <a:spLocks noChangeArrowheads="1"/>
              </p:cNvSpPr>
              <p:nvPr/>
            </p:nvSpPr>
            <p:spPr bwMode="auto">
              <a:xfrm>
                <a:off x="35383" y="41252"/>
                <a:ext cx="7790" cy="5647"/>
              </a:xfrm>
              <a:prstGeom prst="rect">
                <a:avLst/>
              </a:prstGeom>
              <a:solidFill>
                <a:srgbClr val="FFFFFF"/>
              </a:solidFill>
              <a:ln w="25400">
                <a:solidFill>
                  <a:srgbClr val="FFFFFF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1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a-IR" altLang="en-US" b="1" i="0" u="none" strike="noStrike" cap="none" normalizeH="0" baseline="0" dirty="0" smtClean="0">
                    <a:ln>
                      <a:noFill/>
                    </a:ln>
                    <a:effectLst/>
                    <a:latin typeface="Times New Roman" pitchFamily="18" charset="0"/>
                    <a:ea typeface="Calibri" pitchFamily="34" charset="0"/>
                    <a:cs typeface="B Zar" panose="00000400000000000000" pitchFamily="2" charset="-78"/>
                  </a:rPr>
                  <a:t>نتیجه گیری</a:t>
                </a:r>
                <a:endParaRPr kumimoji="0" lang="fa-IR" altLang="en-US" b="1" i="0" u="none" strike="noStrike" cap="none" normalizeH="0" baseline="0" dirty="0" smtClean="0">
                  <a:ln>
                    <a:noFill/>
                  </a:ln>
                  <a:effectLst/>
                  <a:latin typeface="Arial" pitchFamily="34" charset="0"/>
                  <a:cs typeface="B Zar" panose="00000400000000000000" pitchFamily="2" charset="-78"/>
                </a:endParaRPr>
              </a:p>
            </p:txBody>
          </p:sp>
        </p:grpSp>
      </p:grpSp>
      <p:sp>
        <p:nvSpPr>
          <p:cNvPr id="30" name="Rounded Rectangle 29"/>
          <p:cNvSpPr/>
          <p:nvPr/>
        </p:nvSpPr>
        <p:spPr>
          <a:xfrm>
            <a:off x="6848785" y="304800"/>
            <a:ext cx="2066615" cy="953809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a-IR" b="1" dirty="0" smtClean="0">
                <a:solidFill>
                  <a:schemeClr val="tx1"/>
                </a:solidFill>
                <a:cs typeface="B Zar" panose="00000400000000000000" pitchFamily="2" charset="-78"/>
              </a:rPr>
              <a:t>مراحل پژوهش</a:t>
            </a:r>
            <a:endParaRPr lang="en-US" b="1" dirty="0">
              <a:solidFill>
                <a:schemeClr val="tx1"/>
              </a:solidFill>
              <a:cs typeface="B Zar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82128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0" y="286605"/>
            <a:ext cx="1447800" cy="353478"/>
          </a:xfrm>
        </p:spPr>
        <p:txBody>
          <a:bodyPr>
            <a:normAutofit fontScale="90000"/>
          </a:bodyPr>
          <a:lstStyle/>
          <a:p>
            <a:r>
              <a:rPr lang="ar-SA" sz="2400" b="1" dirty="0">
                <a:solidFill>
                  <a:srgbClr val="00B050"/>
                </a:solidFill>
                <a:latin typeface="Times New Roman"/>
                <a:ea typeface="Calibri"/>
                <a:cs typeface="B Zar" panose="00000400000000000000" pitchFamily="2" charset="-78"/>
              </a:rPr>
              <a:t>نمونه گیری:</a:t>
            </a:r>
            <a:endParaRPr lang="en-US" sz="2400" b="1" dirty="0">
              <a:solidFill>
                <a:srgbClr val="00B050"/>
              </a:solidFill>
              <a:cs typeface="B Zar" panose="00000400000000000000" pitchFamily="2" charset="-78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1097283"/>
            <a:ext cx="4000500" cy="902676"/>
          </a:xfrm>
        </p:spPr>
        <p:txBody>
          <a:bodyPr/>
          <a:lstStyle/>
          <a:p>
            <a:pPr lvl="0" algn="r" rtl="1"/>
            <a:r>
              <a:rPr lang="ar-SA" sz="1800" b="1" dirty="0">
                <a:solidFill>
                  <a:srgbClr val="00B050"/>
                </a:solidFill>
                <a:latin typeface="Times New Roman"/>
                <a:ea typeface="Calibri"/>
                <a:cs typeface="B Zar" panose="00000400000000000000" pitchFamily="2" charset="-78"/>
              </a:rPr>
              <a:t>نمونه گیری نظری در بخش </a:t>
            </a:r>
            <a:r>
              <a:rPr lang="ar-SA" sz="1800" b="1" dirty="0" smtClean="0">
                <a:solidFill>
                  <a:srgbClr val="00B050"/>
                </a:solidFill>
                <a:latin typeface="Times New Roman"/>
                <a:ea typeface="Calibri"/>
                <a:cs typeface="B Zar" panose="00000400000000000000" pitchFamily="2" charset="-78"/>
              </a:rPr>
              <a:t>ک</a:t>
            </a:r>
            <a:r>
              <a:rPr lang="fa-IR" sz="1800" b="1" dirty="0" smtClean="0">
                <a:solidFill>
                  <a:srgbClr val="00B050"/>
                </a:solidFill>
                <a:latin typeface="Times New Roman"/>
                <a:ea typeface="Calibri"/>
                <a:cs typeface="B Zar" panose="00000400000000000000" pitchFamily="2" charset="-78"/>
              </a:rPr>
              <a:t>م</a:t>
            </a:r>
            <a:r>
              <a:rPr lang="ar-SA" sz="1800" b="1" dirty="0" smtClean="0">
                <a:solidFill>
                  <a:srgbClr val="00B050"/>
                </a:solidFill>
                <a:latin typeface="Times New Roman"/>
                <a:ea typeface="Calibri"/>
                <a:cs typeface="B Zar" panose="00000400000000000000" pitchFamily="2" charset="-78"/>
              </a:rPr>
              <a:t>ی:</a:t>
            </a:r>
            <a:endParaRPr lang="fa-IR" sz="1800" b="1" dirty="0">
              <a:solidFill>
                <a:srgbClr val="00B050"/>
              </a:solidFill>
              <a:latin typeface="Times New Roman"/>
              <a:ea typeface="Calibri"/>
              <a:cs typeface="B Zar" panose="00000400000000000000" pitchFamily="2" charset="-78"/>
            </a:endParaRPr>
          </a:p>
          <a:p>
            <a:endParaRPr lang="en-US" b="1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1001" y="1600200"/>
            <a:ext cx="4264024" cy="4800600"/>
          </a:xfrm>
        </p:spPr>
        <p:txBody>
          <a:bodyPr>
            <a:normAutofit fontScale="85000" lnSpcReduction="10000"/>
          </a:bodyPr>
          <a:lstStyle/>
          <a:p>
            <a:pPr marL="0" lvl="0" indent="0" algn="just" rtl="1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  <a:buNone/>
              <a:tabLst>
                <a:tab pos="4351020" algn="l"/>
              </a:tabLst>
            </a:pPr>
            <a:r>
              <a:rPr lang="fa-IR" sz="1800" b="1" dirty="0">
                <a:solidFill>
                  <a:srgbClr val="00B050"/>
                </a:solidFill>
                <a:latin typeface="Aldhabi"/>
                <a:cs typeface="B Zar"/>
              </a:rPr>
              <a:t>جامعه </a:t>
            </a:r>
            <a:r>
              <a:rPr lang="fa-IR" b="1" dirty="0" smtClean="0">
                <a:solidFill>
                  <a:srgbClr val="00B050"/>
                </a:solidFill>
                <a:latin typeface="Aldhabi"/>
                <a:cs typeface="B Zar"/>
              </a:rPr>
              <a:t>آماری</a:t>
            </a:r>
            <a:r>
              <a:rPr lang="fa-IR" b="1" dirty="0" smtClean="0">
                <a:solidFill>
                  <a:prstClr val="black"/>
                </a:solidFill>
                <a:latin typeface="Aldhabi"/>
                <a:cs typeface="B Zar"/>
              </a:rPr>
              <a:t>:</a:t>
            </a:r>
            <a:r>
              <a:rPr lang="fa-IR" dirty="0" smtClean="0">
                <a:solidFill>
                  <a:srgbClr val="000000"/>
                </a:solidFill>
                <a:ea typeface="Calibri"/>
                <a:cs typeface="B Zar"/>
              </a:rPr>
              <a:t>کليه دبیران زن مدارس دوره دوم متوسطه شهر </a:t>
            </a:r>
            <a:r>
              <a:rPr lang="fa-IR" dirty="0">
                <a:solidFill>
                  <a:srgbClr val="000000"/>
                </a:solidFill>
                <a:ea typeface="Calibri"/>
                <a:cs typeface="B Zar"/>
              </a:rPr>
              <a:t>تهران در سال تحصیلی95-94 </a:t>
            </a:r>
            <a:r>
              <a:rPr lang="fa-IR" dirty="0" smtClean="0">
                <a:solidFill>
                  <a:srgbClr val="000000"/>
                </a:solidFill>
                <a:ea typeface="Calibri"/>
                <a:cs typeface="B Zar"/>
              </a:rPr>
              <a:t>شامل 5256 </a:t>
            </a:r>
            <a:r>
              <a:rPr lang="fa-IR" dirty="0">
                <a:solidFill>
                  <a:srgbClr val="000000"/>
                </a:solidFill>
                <a:ea typeface="Calibri"/>
                <a:cs typeface="B Zar"/>
              </a:rPr>
              <a:t>نفر </a:t>
            </a:r>
            <a:r>
              <a:rPr lang="fa-IR" dirty="0" smtClean="0">
                <a:solidFill>
                  <a:srgbClr val="000000"/>
                </a:solidFill>
                <a:ea typeface="Calibri"/>
                <a:cs typeface="B Zar"/>
              </a:rPr>
              <a:t>بودند</a:t>
            </a:r>
            <a:r>
              <a:rPr lang="fa-IR" dirty="0">
                <a:solidFill>
                  <a:srgbClr val="000000"/>
                </a:solidFill>
                <a:ea typeface="Calibri"/>
                <a:cs typeface="B Zar"/>
              </a:rPr>
              <a:t>.</a:t>
            </a:r>
          </a:p>
          <a:p>
            <a:pPr marL="0" indent="0" algn="just" rtl="1">
              <a:lnSpc>
                <a:spcPct val="150000"/>
              </a:lnSpc>
              <a:buNone/>
            </a:pPr>
            <a:r>
              <a:rPr lang="fa-IR" b="1" dirty="0">
                <a:solidFill>
                  <a:srgbClr val="00B050"/>
                </a:solidFill>
                <a:latin typeface="Aldhabi"/>
                <a:cs typeface="B Zar"/>
              </a:rPr>
              <a:t>حجم نمونه </a:t>
            </a:r>
            <a:r>
              <a:rPr lang="fa-IR" b="1" dirty="0" smtClean="0">
                <a:solidFill>
                  <a:prstClr val="black"/>
                </a:solidFill>
                <a:latin typeface="Aldhabi"/>
                <a:cs typeface="B Zar"/>
              </a:rPr>
              <a:t>: </a:t>
            </a:r>
            <a:r>
              <a:rPr lang="fa-IR" dirty="0" smtClean="0">
                <a:solidFill>
                  <a:prstClr val="black"/>
                </a:solidFill>
                <a:latin typeface="Aldhabi"/>
                <a:cs typeface="B Zar"/>
              </a:rPr>
              <a:t>361 نفر بر اساس جدول كرجسي و مورگان. </a:t>
            </a:r>
            <a:r>
              <a:rPr lang="fa-IR" dirty="0">
                <a:solidFill>
                  <a:srgbClr val="000000"/>
                </a:solidFill>
                <a:latin typeface="Times New Roman"/>
                <a:ea typeface="Times New Roman"/>
                <a:cs typeface="B Zar"/>
              </a:rPr>
              <a:t>براي کمک به اعتبار يافته‌ها و تعميم ‌پذيري بيشتر، حجم نمونه با 20 درصد افزایش به 433 نفر </a:t>
            </a:r>
            <a:r>
              <a:rPr lang="fa-IR" dirty="0" smtClean="0">
                <a:solidFill>
                  <a:srgbClr val="000000"/>
                </a:solidFill>
                <a:latin typeface="Times New Roman"/>
                <a:ea typeface="Times New Roman"/>
                <a:cs typeface="B Zar"/>
              </a:rPr>
              <a:t>رسید كه</a:t>
            </a:r>
            <a:r>
              <a:rPr lang="fa-IR" dirty="0" smtClean="0">
                <a:solidFill>
                  <a:srgbClr val="000000"/>
                </a:solidFill>
                <a:latin typeface="Aldhabi"/>
                <a:ea typeface="Calibri"/>
                <a:cs typeface="B Zar"/>
              </a:rPr>
              <a:t> </a:t>
            </a:r>
            <a:r>
              <a:rPr lang="fa-IR" dirty="0">
                <a:solidFill>
                  <a:srgbClr val="000000"/>
                </a:solidFill>
                <a:latin typeface="Aldhabi"/>
                <a:ea typeface="Calibri"/>
                <a:cs typeface="B Zar"/>
              </a:rPr>
              <a:t>450 پرسشنامه توزیع </a:t>
            </a:r>
            <a:r>
              <a:rPr lang="fa-IR" dirty="0" smtClean="0">
                <a:solidFill>
                  <a:srgbClr val="000000"/>
                </a:solidFill>
                <a:latin typeface="Aldhabi"/>
                <a:ea typeface="Calibri"/>
                <a:cs typeface="B Zar"/>
              </a:rPr>
              <a:t>شد</a:t>
            </a:r>
          </a:p>
          <a:p>
            <a:pPr marL="0" indent="0" algn="just" rtl="1">
              <a:lnSpc>
                <a:spcPct val="150000"/>
              </a:lnSpc>
              <a:buNone/>
            </a:pPr>
            <a:r>
              <a:rPr lang="fa-IR" sz="2100" b="1" dirty="0" smtClean="0">
                <a:solidFill>
                  <a:srgbClr val="00B050"/>
                </a:solidFill>
                <a:latin typeface="Aldhabi"/>
                <a:cs typeface="B Zar"/>
              </a:rPr>
              <a:t>روش </a:t>
            </a:r>
            <a:r>
              <a:rPr lang="fa-IR" sz="2100" b="1" dirty="0">
                <a:solidFill>
                  <a:srgbClr val="00B050"/>
                </a:solidFill>
                <a:latin typeface="Aldhabi"/>
                <a:cs typeface="B Zar"/>
              </a:rPr>
              <a:t>نمونه گیری </a:t>
            </a:r>
            <a:r>
              <a:rPr lang="fa-IR" dirty="0" smtClean="0">
                <a:solidFill>
                  <a:srgbClr val="000000"/>
                </a:solidFill>
                <a:latin typeface="Times New Roman"/>
                <a:ea typeface="Times New Roman"/>
                <a:cs typeface="B Zar"/>
              </a:rPr>
              <a:t>«</a:t>
            </a:r>
            <a:r>
              <a:rPr lang="fa-IR" dirty="0">
                <a:solidFill>
                  <a:srgbClr val="000000"/>
                </a:solidFill>
                <a:latin typeface="Times New Roman"/>
                <a:ea typeface="Times New Roman"/>
                <a:cs typeface="B Zar"/>
              </a:rPr>
              <a:t>خوشه‌اي</a:t>
            </a:r>
            <a:r>
              <a:rPr lang="fa-IR" dirty="0" smtClean="0">
                <a:solidFill>
                  <a:srgbClr val="000000"/>
                </a:solidFill>
                <a:latin typeface="Times New Roman"/>
                <a:ea typeface="Times New Roman"/>
                <a:cs typeface="B Zar"/>
              </a:rPr>
              <a:t>»(</a:t>
            </a:r>
            <a:r>
              <a:rPr lang="fa-IR" dirty="0">
                <a:solidFill>
                  <a:srgbClr val="000000"/>
                </a:solidFill>
                <a:latin typeface="Times New Roman"/>
                <a:ea typeface="Times New Roman"/>
                <a:cs typeface="B Zar"/>
              </a:rPr>
              <a:t>چند مرحله ای</a:t>
            </a:r>
            <a:r>
              <a:rPr lang="fa-IR" dirty="0" smtClean="0">
                <a:solidFill>
                  <a:srgbClr val="000000"/>
                </a:solidFill>
                <a:latin typeface="Times New Roman"/>
                <a:ea typeface="Times New Roman"/>
                <a:cs typeface="B Zar"/>
              </a:rPr>
              <a:t>): شامل </a:t>
            </a:r>
            <a:r>
              <a:rPr lang="fa-IR" dirty="0" smtClean="0">
                <a:solidFill>
                  <a:srgbClr val="000000"/>
                </a:solidFill>
                <a:ea typeface="Calibri"/>
                <a:cs typeface="B Zar"/>
              </a:rPr>
              <a:t>پنج </a:t>
            </a:r>
            <a:r>
              <a:rPr lang="fa-IR" dirty="0">
                <a:solidFill>
                  <a:srgbClr val="000000"/>
                </a:solidFill>
                <a:ea typeface="Calibri"/>
                <a:cs typeface="B Zar"/>
              </a:rPr>
              <a:t>حوزه جغرافيايي شهر تهران(شمال، جنوب، مرکز، شرق، غرب) و يک منطقه آموزشي از هر حوزه</a:t>
            </a:r>
            <a:r>
              <a:rPr lang="fa-IR" dirty="0">
                <a:solidFill>
                  <a:srgbClr val="000000"/>
                </a:solidFill>
                <a:latin typeface="Times New Roman"/>
                <a:ea typeface="Times New Roman"/>
                <a:cs typeface="B Zar"/>
              </a:rPr>
              <a:t> به عنوان خوشه </a:t>
            </a:r>
            <a:endParaRPr lang="fa-IR" dirty="0" smtClean="0">
              <a:solidFill>
                <a:srgbClr val="000000"/>
              </a:solidFill>
              <a:latin typeface="Times New Roman"/>
              <a:ea typeface="Times New Roman"/>
              <a:cs typeface="B Zar"/>
            </a:endParaRPr>
          </a:p>
          <a:p>
            <a:pPr marL="0" indent="0" algn="just" rtl="1">
              <a:lnSpc>
                <a:spcPct val="150000"/>
              </a:lnSpc>
              <a:buNone/>
            </a:pPr>
            <a:r>
              <a:rPr lang="fa-IR" dirty="0" smtClean="0">
                <a:solidFill>
                  <a:srgbClr val="000000"/>
                </a:solidFill>
                <a:latin typeface="Times New Roman"/>
                <a:ea typeface="Times New Roman"/>
                <a:cs typeface="B Zar"/>
              </a:rPr>
              <a:t>مناطق </a:t>
            </a:r>
            <a:r>
              <a:rPr lang="fa-IR" dirty="0">
                <a:solidFill>
                  <a:srgbClr val="000000"/>
                </a:solidFill>
                <a:latin typeface="Times New Roman"/>
                <a:ea typeface="Times New Roman"/>
                <a:cs typeface="B Zar"/>
              </a:rPr>
              <a:t>انتخاب شده 1- </a:t>
            </a:r>
            <a:r>
              <a:rPr lang="fa-IR" dirty="0" smtClean="0">
                <a:solidFill>
                  <a:srgbClr val="000000"/>
                </a:solidFill>
                <a:latin typeface="Times New Roman"/>
                <a:ea typeface="Times New Roman"/>
                <a:cs typeface="B Zar"/>
              </a:rPr>
              <a:t>7-8-9-15</a:t>
            </a:r>
            <a:r>
              <a:rPr lang="fa-IR" dirty="0">
                <a:solidFill>
                  <a:prstClr val="black"/>
                </a:solidFill>
                <a:latin typeface="Times New Roman"/>
                <a:ea typeface="Times New Roman"/>
                <a:cs typeface="B Zar"/>
              </a:rPr>
              <a:t> در منطقه 1 پنج ، در منطقه7 چهار، </a:t>
            </a:r>
            <a:r>
              <a:rPr lang="fa-IR" dirty="0">
                <a:solidFill>
                  <a:prstClr val="black"/>
                </a:solidFill>
                <a:latin typeface="Aldhabi"/>
                <a:ea typeface="Calibri"/>
                <a:cs typeface="B Zar"/>
              </a:rPr>
              <a:t>در منطقه 8 شش، در منطقه 9 چهار و در منطقه 15 چهار دبیرستان دخترانه جمعا 23 دبیرستان متوسطه دوم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43000"/>
            <a:ext cx="4041775" cy="685800"/>
          </a:xfrm>
        </p:spPr>
        <p:txBody>
          <a:bodyPr>
            <a:normAutofit/>
          </a:bodyPr>
          <a:lstStyle/>
          <a:p>
            <a:pPr lvl="0" algn="r" rtl="1"/>
            <a:r>
              <a:rPr lang="ar-SA" sz="1800" b="1" dirty="0">
                <a:solidFill>
                  <a:srgbClr val="00B050"/>
                </a:solidFill>
                <a:latin typeface="Times New Roman"/>
                <a:ea typeface="Calibri"/>
                <a:cs typeface="B Zar" panose="00000400000000000000" pitchFamily="2" charset="-78"/>
              </a:rPr>
              <a:t>نمونه گیری نظری در بخش کیفی:</a:t>
            </a:r>
            <a:endParaRPr lang="fa-IR" sz="1800" b="1" dirty="0">
              <a:solidFill>
                <a:srgbClr val="00B050"/>
              </a:solidFill>
              <a:latin typeface="Times New Roman"/>
              <a:ea typeface="Calibri"/>
              <a:cs typeface="B Zar" panose="00000400000000000000" pitchFamily="2" charset="-78"/>
            </a:endParaRPr>
          </a:p>
          <a:p>
            <a:endParaRPr lang="en-US" sz="1800" b="1" dirty="0">
              <a:solidFill>
                <a:srgbClr val="00B050"/>
              </a:solidFill>
              <a:cs typeface="B Zar" panose="00000400000000000000" pitchFamily="2" charset="-78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86400" y="1905000"/>
            <a:ext cx="2880360" cy="4191000"/>
          </a:xfrm>
        </p:spPr>
        <p:txBody>
          <a:bodyPr>
            <a:normAutofit/>
          </a:bodyPr>
          <a:lstStyle/>
          <a:p>
            <a:pPr marL="0" indent="0" algn="r" rtl="1">
              <a:buNone/>
            </a:pPr>
            <a:r>
              <a:rPr lang="fa-IR" sz="2000" dirty="0">
                <a:solidFill>
                  <a:srgbClr val="000000"/>
                </a:solidFill>
                <a:latin typeface="Times New Roman"/>
                <a:ea typeface="Times New Roman"/>
                <a:cs typeface="B Zar"/>
              </a:rPr>
              <a:t>نمونه گیری </a:t>
            </a:r>
            <a:r>
              <a:rPr lang="fa-IR" sz="2000" dirty="0" smtClean="0">
                <a:solidFill>
                  <a:srgbClr val="000000"/>
                </a:solidFill>
                <a:latin typeface="Times New Roman"/>
                <a:ea typeface="Times New Roman"/>
                <a:cs typeface="B Zar"/>
              </a:rPr>
              <a:t>هدفمند، استفاده از تكنيك گلوله برفي</a:t>
            </a:r>
            <a:r>
              <a:rPr lang="fa-IR" sz="2000" dirty="0">
                <a:solidFill>
                  <a:srgbClr val="000000"/>
                </a:solidFill>
                <a:latin typeface="Times New Roman"/>
                <a:ea typeface="Times New Roman"/>
                <a:cs typeface="B Zar"/>
              </a:rPr>
              <a:t> </a:t>
            </a:r>
            <a:r>
              <a:rPr lang="fa-IR" sz="2000" dirty="0" smtClean="0">
                <a:solidFill>
                  <a:srgbClr val="000000"/>
                </a:solidFill>
                <a:latin typeface="Times New Roman"/>
                <a:ea typeface="Times New Roman"/>
                <a:cs typeface="B Zar"/>
              </a:rPr>
              <a:t>تا </a:t>
            </a:r>
            <a:r>
              <a:rPr lang="fa-IR" sz="2000" dirty="0">
                <a:solidFill>
                  <a:srgbClr val="000000"/>
                </a:solidFill>
                <a:latin typeface="Times New Roman"/>
                <a:ea typeface="Times New Roman"/>
                <a:cs typeface="B Zar"/>
              </a:rPr>
              <a:t>مرز «اشباع» </a:t>
            </a:r>
            <a:r>
              <a:rPr lang="fa-IR" sz="2000" dirty="0" smtClean="0">
                <a:solidFill>
                  <a:srgbClr val="000000"/>
                </a:solidFill>
                <a:latin typeface="Times New Roman"/>
                <a:ea typeface="Times New Roman"/>
                <a:cs typeface="B Zar"/>
              </a:rPr>
              <a:t>نظری نمونه بخش كيفي شامل 25 نفر بود</a:t>
            </a:r>
            <a:r>
              <a:rPr lang="en-US" dirty="0" smtClean="0">
                <a:solidFill>
                  <a:srgbClr val="000000"/>
                </a:solidFill>
                <a:latin typeface="Times New Roman"/>
                <a:ea typeface="Times New Roman"/>
                <a:cs typeface="B Zar"/>
              </a:rPr>
              <a:t>:</a:t>
            </a:r>
            <a:r>
              <a:rPr lang="fa-IR" sz="2000" dirty="0" smtClean="0">
                <a:solidFill>
                  <a:srgbClr val="000000"/>
                </a:solidFill>
                <a:latin typeface="Times New Roman"/>
                <a:ea typeface="Times New Roman"/>
                <a:cs typeface="B Zar"/>
              </a:rPr>
              <a:t>10 نفر از استادان </a:t>
            </a:r>
            <a:r>
              <a:rPr lang="fa-IR" sz="2000" dirty="0">
                <a:solidFill>
                  <a:srgbClr val="000000"/>
                </a:solidFill>
                <a:latin typeface="Times New Roman"/>
                <a:ea typeface="Times New Roman"/>
                <a:cs typeface="B Zar"/>
              </a:rPr>
              <a:t>و اعضای هیات علمی دانشگاه فرهنگیان و پژوهشگاه مطالعات آموزش و </a:t>
            </a:r>
            <a:r>
              <a:rPr lang="fa-IR" sz="2000" dirty="0" smtClean="0">
                <a:solidFill>
                  <a:srgbClr val="000000"/>
                </a:solidFill>
                <a:latin typeface="Times New Roman"/>
                <a:ea typeface="Times New Roman"/>
                <a:cs typeface="B Zar"/>
              </a:rPr>
              <a:t>پرورش</a:t>
            </a:r>
          </a:p>
          <a:p>
            <a:pPr marL="0" indent="0" algn="r">
              <a:buNone/>
            </a:pPr>
            <a:r>
              <a:rPr lang="fa-IR" sz="2000" dirty="0" smtClean="0">
                <a:solidFill>
                  <a:srgbClr val="000000"/>
                </a:solidFill>
                <a:latin typeface="Times New Roman"/>
                <a:ea typeface="Times New Roman"/>
                <a:cs typeface="B Zar"/>
              </a:rPr>
              <a:t>9 نفر ازکارشناسان </a:t>
            </a:r>
            <a:r>
              <a:rPr lang="fa-IR" sz="2000" dirty="0">
                <a:solidFill>
                  <a:srgbClr val="000000"/>
                </a:solidFill>
                <a:latin typeface="Times New Roman"/>
                <a:ea typeface="Times New Roman"/>
                <a:cs typeface="B Zar"/>
              </a:rPr>
              <a:t>پژوهشگاه مطالعات آموزش و پرورش، معاونت آموزش ابتدایی، متوسطه و دفتر </a:t>
            </a:r>
            <a:r>
              <a:rPr lang="fa-IR" sz="2000" dirty="0" smtClean="0">
                <a:solidFill>
                  <a:srgbClr val="000000"/>
                </a:solidFill>
                <a:latin typeface="Times New Roman"/>
                <a:ea typeface="Times New Roman"/>
                <a:cs typeface="B Zar"/>
              </a:rPr>
              <a:t>وزارتی</a:t>
            </a:r>
          </a:p>
          <a:p>
            <a:pPr marL="0" indent="0" algn="r">
              <a:buNone/>
            </a:pPr>
            <a:r>
              <a:rPr lang="fa-IR" sz="2000" dirty="0">
                <a:solidFill>
                  <a:srgbClr val="000000"/>
                </a:solidFill>
                <a:latin typeface="Times New Roman"/>
                <a:ea typeface="Times New Roman"/>
                <a:cs typeface="B Zar"/>
              </a:rPr>
              <a:t> </a:t>
            </a:r>
            <a:r>
              <a:rPr lang="fa-IR" sz="2000" dirty="0" smtClean="0">
                <a:solidFill>
                  <a:srgbClr val="000000"/>
                </a:solidFill>
                <a:latin typeface="Times New Roman"/>
                <a:ea typeface="Times New Roman"/>
                <a:cs typeface="B Zar"/>
              </a:rPr>
              <a:t>3 نفر از مدیران </a:t>
            </a:r>
            <a:r>
              <a:rPr lang="fa-IR" sz="2000" dirty="0">
                <a:solidFill>
                  <a:srgbClr val="000000"/>
                </a:solidFill>
                <a:latin typeface="Times New Roman"/>
                <a:ea typeface="Times New Roman"/>
                <a:cs typeface="B Zar"/>
              </a:rPr>
              <a:t>پژوهش سراهای دانش </a:t>
            </a:r>
            <a:r>
              <a:rPr lang="fa-IR" sz="2000" dirty="0" smtClean="0">
                <a:solidFill>
                  <a:srgbClr val="000000"/>
                </a:solidFill>
                <a:latin typeface="Times New Roman"/>
                <a:ea typeface="Times New Roman"/>
                <a:cs typeface="B Zar"/>
              </a:rPr>
              <a:t>آموزی</a:t>
            </a:r>
          </a:p>
          <a:p>
            <a:pPr marL="0" indent="0" algn="r">
              <a:buNone/>
            </a:pPr>
            <a:r>
              <a:rPr lang="fa-IR" sz="2000" dirty="0" smtClean="0">
                <a:solidFill>
                  <a:srgbClr val="000000"/>
                </a:solidFill>
                <a:latin typeface="Times New Roman"/>
                <a:ea typeface="Times New Roman"/>
                <a:cs typeface="B Zar"/>
              </a:rPr>
              <a:t>3 نفر از معلمان موفق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xmlns="" val="4127486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/>
          </a:bodyPr>
          <a:lstStyle/>
          <a:p>
            <a:pPr algn="ctr"/>
            <a:r>
              <a:rPr lang="fa-IR" sz="2000" b="1" kern="0" dirty="0">
                <a:solidFill>
                  <a:srgbClr val="00B050"/>
                </a:solidFill>
                <a:latin typeface="Times New Roman"/>
                <a:ea typeface="Times New Roman"/>
                <a:cs typeface="B Zar"/>
              </a:rPr>
              <a:t>ابزار گردآوری داده ها</a:t>
            </a:r>
            <a:endParaRPr lang="en-US" sz="2000" dirty="0">
              <a:solidFill>
                <a:srgbClr val="00B050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28800" y="1254522"/>
            <a:ext cx="1371600" cy="639762"/>
          </a:xfrm>
        </p:spPr>
        <p:txBody>
          <a:bodyPr>
            <a:normAutofit/>
          </a:bodyPr>
          <a:lstStyle/>
          <a:p>
            <a:pPr algn="r"/>
            <a:r>
              <a:rPr lang="fa-IR" sz="1800" b="1" dirty="0">
                <a:solidFill>
                  <a:srgbClr val="00B050"/>
                </a:solidFill>
                <a:latin typeface="Times New Roman"/>
                <a:cs typeface="B Zar"/>
              </a:rPr>
              <a:t>در بخش کمی</a:t>
            </a:r>
            <a:endParaRPr lang="en-US" sz="1800" b="1" dirty="0">
              <a:solidFill>
                <a:srgbClr val="00B050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298698"/>
            <a:ext cx="4040188" cy="4449763"/>
          </a:xfrm>
        </p:spPr>
        <p:txBody>
          <a:bodyPr/>
          <a:lstStyle/>
          <a:p>
            <a:pPr marL="0" indent="0" algn="just" rtl="1">
              <a:buNone/>
            </a:pPr>
            <a:r>
              <a:rPr lang="fa-IR" sz="2000" dirty="0">
                <a:solidFill>
                  <a:srgbClr val="000000"/>
                </a:solidFill>
                <a:latin typeface="Times New Roman"/>
                <a:ea typeface="Times New Roman"/>
                <a:cs typeface="B Zar"/>
              </a:rPr>
              <a:t>پرسشنامه محقق </a:t>
            </a:r>
            <a:r>
              <a:rPr lang="fa-IR" sz="2000" dirty="0" smtClean="0">
                <a:solidFill>
                  <a:srgbClr val="000000"/>
                </a:solidFill>
                <a:latin typeface="Times New Roman"/>
                <a:ea typeface="Times New Roman"/>
                <a:cs typeface="B Zar"/>
              </a:rPr>
              <a:t>ساخته: </a:t>
            </a:r>
            <a:r>
              <a:rPr lang="fa-IR" sz="2000" dirty="0">
                <a:solidFill>
                  <a:srgbClr val="000000"/>
                </a:solidFill>
                <a:latin typeface="Times New Roman"/>
                <a:ea typeface="Times New Roman"/>
                <a:cs typeface="B Zar"/>
              </a:rPr>
              <a:t>مبنای تهیه پرسشنامه، گویه های شناسایی شده در بخش کیفی  بود که از محورهای باز مصاحبه </a:t>
            </a:r>
            <a:r>
              <a:rPr lang="fa-IR" sz="2000" dirty="0" smtClean="0">
                <a:solidFill>
                  <a:srgbClr val="000000"/>
                </a:solidFill>
                <a:latin typeface="Times New Roman"/>
                <a:ea typeface="Times New Roman"/>
                <a:cs typeface="B Zar"/>
              </a:rPr>
              <a:t>و </a:t>
            </a:r>
            <a:r>
              <a:rPr lang="ar-SA" sz="2000" dirty="0" smtClean="0">
                <a:solidFill>
                  <a:prstClr val="black"/>
                </a:solidFill>
                <a:latin typeface="Times New Roman"/>
                <a:ea typeface="Calibri"/>
                <a:cs typeface="B Zar"/>
              </a:rPr>
              <a:t>متون </a:t>
            </a:r>
            <a:r>
              <a:rPr lang="ar-SA" sz="2000" dirty="0">
                <a:solidFill>
                  <a:prstClr val="black"/>
                </a:solidFill>
                <a:latin typeface="Times New Roman"/>
                <a:ea typeface="Calibri"/>
                <a:cs typeface="B Zar"/>
              </a:rPr>
              <a:t>تخصصی مربوطه و ادبیات پژوهش برای تکمیل پرسشنامه </a:t>
            </a:r>
            <a:r>
              <a:rPr lang="fa-IR" sz="2000" dirty="0" smtClean="0">
                <a:solidFill>
                  <a:srgbClr val="000000"/>
                </a:solidFill>
                <a:latin typeface="Times New Roman"/>
                <a:ea typeface="Times New Roman"/>
                <a:cs typeface="B Zar"/>
              </a:rPr>
              <a:t>به </a:t>
            </a:r>
            <a:r>
              <a:rPr lang="fa-IR" sz="2000" dirty="0">
                <a:solidFill>
                  <a:srgbClr val="000000"/>
                </a:solidFill>
                <a:latin typeface="Times New Roman"/>
                <a:ea typeface="Times New Roman"/>
                <a:cs typeface="B Zar"/>
              </a:rPr>
              <a:t>دست آمد.</a:t>
            </a:r>
            <a:r>
              <a:rPr lang="ar-SA" sz="2000" dirty="0">
                <a:solidFill>
                  <a:prstClr val="black"/>
                </a:solidFill>
                <a:latin typeface="Times New Roman"/>
                <a:ea typeface="Calibri"/>
                <a:cs typeface="B Zar"/>
              </a:rPr>
              <a:t> </a:t>
            </a:r>
            <a:endParaRPr lang="fa-IR" sz="2000" dirty="0" smtClean="0">
              <a:solidFill>
                <a:prstClr val="black"/>
              </a:solidFill>
              <a:latin typeface="Times New Roman"/>
              <a:ea typeface="Calibri"/>
              <a:cs typeface="B Zar"/>
            </a:endParaRPr>
          </a:p>
          <a:p>
            <a:pPr marL="0" indent="0" algn="just" rtl="1">
              <a:buNone/>
            </a:pPr>
            <a:r>
              <a:rPr lang="fa-IR" sz="2000" dirty="0">
                <a:solidFill>
                  <a:srgbClr val="000000"/>
                </a:solidFill>
                <a:ea typeface="Calibri"/>
                <a:cs typeface="B Zar"/>
              </a:rPr>
              <a:t>پرسشنامه مورد نظر در قالب مقياس 5 درجه ای </a:t>
            </a:r>
            <a:r>
              <a:rPr lang="fa-IR" sz="2000" dirty="0" smtClean="0">
                <a:solidFill>
                  <a:srgbClr val="000000"/>
                </a:solidFill>
                <a:ea typeface="Calibri"/>
                <a:cs typeface="B Zar"/>
              </a:rPr>
              <a:t>ليكرت تنظيم شد.</a:t>
            </a:r>
            <a:endParaRPr lang="fa-IR" sz="2000" dirty="0" smtClean="0">
              <a:solidFill>
                <a:srgbClr val="000000"/>
              </a:solidFill>
              <a:latin typeface="Times New Roman"/>
              <a:ea typeface="Times New Roman"/>
              <a:cs typeface="B Zar"/>
            </a:endParaRPr>
          </a:p>
          <a:p>
            <a:pPr marL="0" indent="0" algn="r" rtl="1">
              <a:buNone/>
            </a:pP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96000" y="1396206"/>
            <a:ext cx="2436812" cy="356394"/>
          </a:xfrm>
        </p:spPr>
        <p:txBody>
          <a:bodyPr>
            <a:normAutofit/>
          </a:bodyPr>
          <a:lstStyle/>
          <a:p>
            <a:pPr algn="ctr"/>
            <a:r>
              <a:rPr lang="fa-IR" sz="1800" b="1" dirty="0">
                <a:solidFill>
                  <a:srgbClr val="00B050"/>
                </a:solidFill>
                <a:latin typeface="Times New Roman"/>
                <a:cs typeface="B Zar"/>
              </a:rPr>
              <a:t>در بخش کیفی</a:t>
            </a:r>
            <a:endParaRPr lang="en-US" sz="1800" b="1" dirty="0">
              <a:solidFill>
                <a:srgbClr val="00B050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43600" y="2289173"/>
            <a:ext cx="2743200" cy="3836989"/>
          </a:xfrm>
        </p:spPr>
        <p:txBody>
          <a:bodyPr>
            <a:normAutofit/>
          </a:bodyPr>
          <a:lstStyle/>
          <a:p>
            <a:pPr marL="0" indent="0" algn="just" rtl="1">
              <a:buNone/>
            </a:pPr>
            <a:r>
              <a:rPr lang="fa-IR" sz="2000" dirty="0">
                <a:solidFill>
                  <a:srgbClr val="000000"/>
                </a:solidFill>
                <a:latin typeface="Times New Roman"/>
                <a:ea typeface="Times New Roman"/>
                <a:cs typeface="B Zar"/>
              </a:rPr>
              <a:t>مصاحبه «نيمه ساخت یافته</a:t>
            </a:r>
            <a:r>
              <a:rPr lang="fa-IR" sz="2000" dirty="0" smtClean="0">
                <a:solidFill>
                  <a:srgbClr val="000000"/>
                </a:solidFill>
                <a:latin typeface="Times New Roman"/>
                <a:ea typeface="Times New Roman"/>
                <a:cs typeface="B Zar"/>
              </a:rPr>
              <a:t>»</a:t>
            </a:r>
            <a:r>
              <a:rPr lang="fa-IR" sz="2000" dirty="0">
                <a:solidFill>
                  <a:srgbClr val="000000"/>
                </a:solidFill>
                <a:latin typeface="Times New Roman"/>
                <a:ea typeface="Times New Roman"/>
                <a:cs typeface="B Zar"/>
              </a:rPr>
              <a:t> </a:t>
            </a:r>
            <a:r>
              <a:rPr lang="fa-IR" sz="2000" dirty="0" smtClean="0">
                <a:solidFill>
                  <a:srgbClr val="000000"/>
                </a:solidFill>
                <a:latin typeface="Times New Roman"/>
                <a:ea typeface="Times New Roman"/>
                <a:cs typeface="B Zar"/>
              </a:rPr>
              <a:t>و کاربست تکنيک </a:t>
            </a:r>
            <a:r>
              <a:rPr lang="fa-IR" sz="2000" dirty="0">
                <a:solidFill>
                  <a:srgbClr val="000000"/>
                </a:solidFill>
                <a:latin typeface="Times New Roman"/>
                <a:ea typeface="Times New Roman"/>
                <a:cs typeface="B Zar"/>
              </a:rPr>
              <a:t>«تحليل محتوا» براي کدگذاري، طبقه‌بندي و تلخيص </a:t>
            </a:r>
            <a:r>
              <a:rPr lang="fa-IR" sz="2000" dirty="0" smtClean="0">
                <a:solidFill>
                  <a:srgbClr val="000000"/>
                </a:solidFill>
                <a:latin typeface="Times New Roman"/>
                <a:ea typeface="Times New Roman"/>
                <a:cs typeface="B Zar"/>
              </a:rPr>
              <a:t>اطلاعات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xmlns="" val="3865975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ar-SA" sz="2000" b="1" dirty="0">
                <a:solidFill>
                  <a:srgbClr val="00B050"/>
                </a:solidFill>
                <a:latin typeface="Times New Roman"/>
                <a:ea typeface="Calibri"/>
                <a:cs typeface="B Zar" panose="00000400000000000000" pitchFamily="2" charset="-78"/>
              </a:rPr>
              <a:t>روایی و پایایی ابزارهای پژوهش</a:t>
            </a:r>
            <a:endParaRPr lang="en-US" sz="2000" b="1" dirty="0">
              <a:solidFill>
                <a:srgbClr val="00B050"/>
              </a:solidFill>
              <a:cs typeface="B Zar" panose="00000400000000000000" pitchFamily="2" charset="-78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2987040" cy="736282"/>
          </a:xfrm>
        </p:spPr>
        <p:txBody>
          <a:bodyPr>
            <a:normAutofit/>
          </a:bodyPr>
          <a:lstStyle/>
          <a:p>
            <a:pPr algn="r" rtl="1"/>
            <a:r>
              <a:rPr lang="fa-IR" sz="1800" b="1" dirty="0">
                <a:solidFill>
                  <a:srgbClr val="00B050"/>
                </a:solidFill>
                <a:latin typeface="Times New Roman"/>
                <a:cs typeface="B Zar"/>
              </a:rPr>
              <a:t>روایی و پایایی ابزار بخش </a:t>
            </a:r>
            <a:r>
              <a:rPr lang="fa-IR" sz="1800" b="1" dirty="0" smtClean="0">
                <a:solidFill>
                  <a:srgbClr val="00B050"/>
                </a:solidFill>
                <a:latin typeface="Times New Roman"/>
                <a:cs typeface="B Zar"/>
              </a:rPr>
              <a:t>کمی</a:t>
            </a:r>
            <a:endParaRPr lang="en-US" sz="1800" b="1" dirty="0">
              <a:solidFill>
                <a:srgbClr val="00B050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04800" y="2582334"/>
            <a:ext cx="3733800" cy="3437466"/>
          </a:xfrm>
        </p:spPr>
        <p:txBody>
          <a:bodyPr>
            <a:normAutofit fontScale="85000" lnSpcReduction="10000"/>
          </a:bodyPr>
          <a:lstStyle/>
          <a:p>
            <a:pPr marL="0" lvl="0" indent="0" algn="just" rtl="1">
              <a:lnSpc>
                <a:spcPct val="115000"/>
              </a:lnSpc>
              <a:spcBef>
                <a:spcPts val="0"/>
              </a:spcBef>
              <a:buNone/>
            </a:pPr>
            <a:r>
              <a:rPr lang="fa-IR" sz="1800" b="1" dirty="0" smtClean="0">
                <a:solidFill>
                  <a:srgbClr val="00B050"/>
                </a:solidFill>
                <a:latin typeface="Aldhabi"/>
                <a:ea typeface="Calibri"/>
                <a:cs typeface="B Zar"/>
              </a:rPr>
              <a:t>روایی: </a:t>
            </a:r>
            <a:r>
              <a:rPr lang="fa-IR" sz="1800" dirty="0" smtClean="0">
                <a:latin typeface="Aldhabi"/>
                <a:ea typeface="Calibri"/>
                <a:cs typeface="B Zar"/>
              </a:rPr>
              <a:t>براي</a:t>
            </a:r>
            <a:r>
              <a:rPr lang="fa-IR" sz="1800" b="1" dirty="0" smtClean="0">
                <a:solidFill>
                  <a:srgbClr val="00B050"/>
                </a:solidFill>
                <a:latin typeface="Aldhabi"/>
                <a:ea typeface="Calibri"/>
                <a:cs typeface="B Zar"/>
              </a:rPr>
              <a:t> </a:t>
            </a:r>
            <a:r>
              <a:rPr lang="fa-IR" sz="1800" dirty="0" smtClean="0">
                <a:solidFill>
                  <a:srgbClr val="000000"/>
                </a:solidFill>
                <a:latin typeface="Aldhabi"/>
                <a:ea typeface="Calibri"/>
                <a:cs typeface="B Zar"/>
              </a:rPr>
              <a:t>پرسشنامه</a:t>
            </a:r>
            <a:r>
              <a:rPr lang="fa-IR" sz="1800" dirty="0">
                <a:solidFill>
                  <a:srgbClr val="000000"/>
                </a:solidFill>
                <a:latin typeface="Aldhabi"/>
                <a:ea typeface="Calibri"/>
                <a:cs typeface="B Zar"/>
              </a:rPr>
              <a:t>، از </a:t>
            </a:r>
            <a:r>
              <a:rPr lang="fa-IR" sz="1800" b="1" dirty="0">
                <a:solidFill>
                  <a:srgbClr val="000000"/>
                </a:solidFill>
                <a:latin typeface="Aldhabi"/>
                <a:ea typeface="Calibri"/>
                <a:cs typeface="B Zar"/>
              </a:rPr>
              <a:t>روایی </a:t>
            </a:r>
            <a:r>
              <a:rPr lang="fa-IR" sz="1800" b="1" dirty="0" smtClean="0">
                <a:solidFill>
                  <a:srgbClr val="000000"/>
                </a:solidFill>
                <a:latin typeface="Aldhabi"/>
                <a:ea typeface="Calibri"/>
                <a:cs typeface="B Zar"/>
              </a:rPr>
              <a:t>محتوا (اخذ</a:t>
            </a:r>
            <a:r>
              <a:rPr lang="fa-IR" sz="1800" b="1" dirty="0">
                <a:solidFill>
                  <a:srgbClr val="000000"/>
                </a:solidFill>
                <a:latin typeface="Aldhabi"/>
                <a:ea typeface="Calibri"/>
                <a:cs typeface="B Zar"/>
              </a:rPr>
              <a:t> </a:t>
            </a:r>
            <a:r>
              <a:rPr lang="fa-IR" sz="1800" b="1" dirty="0" smtClean="0">
                <a:solidFill>
                  <a:srgbClr val="000000"/>
                </a:solidFill>
                <a:latin typeface="Aldhabi"/>
                <a:ea typeface="Calibri"/>
                <a:cs typeface="B Zar"/>
              </a:rPr>
              <a:t>نظرات چند </a:t>
            </a:r>
            <a:r>
              <a:rPr lang="fa-IR" sz="1800" b="1" dirty="0">
                <a:solidFill>
                  <a:srgbClr val="000000"/>
                </a:solidFill>
                <a:latin typeface="Aldhabi"/>
                <a:ea typeface="Calibri"/>
                <a:cs typeface="B Zar"/>
              </a:rPr>
              <a:t>نفر از </a:t>
            </a:r>
            <a:r>
              <a:rPr lang="fa-IR" sz="1800" b="1" dirty="0" smtClean="0">
                <a:solidFill>
                  <a:srgbClr val="000000"/>
                </a:solidFill>
                <a:latin typeface="Aldhabi"/>
                <a:ea typeface="Calibri"/>
                <a:cs typeface="B Zar"/>
              </a:rPr>
              <a:t>متخصصان</a:t>
            </a:r>
            <a:r>
              <a:rPr lang="fa-IR" sz="1800" dirty="0" smtClean="0">
                <a:solidFill>
                  <a:srgbClr val="000000"/>
                </a:solidFill>
                <a:latin typeface="Aldhabi"/>
                <a:ea typeface="Calibri"/>
                <a:cs typeface="B Zar"/>
              </a:rPr>
              <a:t>) استفاده شد و با اعمال </a:t>
            </a:r>
            <a:r>
              <a:rPr lang="fa-IR" sz="1800" dirty="0">
                <a:solidFill>
                  <a:srgbClr val="000000"/>
                </a:solidFill>
                <a:latin typeface="Aldhabi"/>
                <a:ea typeface="Calibri"/>
                <a:cs typeface="B Zar"/>
              </a:rPr>
              <a:t>اصلاحات </a:t>
            </a:r>
            <a:r>
              <a:rPr lang="fa-IR" sz="1800" dirty="0" smtClean="0">
                <a:solidFill>
                  <a:srgbClr val="000000"/>
                </a:solidFill>
                <a:latin typeface="Aldhabi"/>
                <a:ea typeface="Calibri"/>
                <a:cs typeface="B Zar"/>
              </a:rPr>
              <a:t>لازم، فرم </a:t>
            </a:r>
            <a:r>
              <a:rPr lang="fa-IR" sz="1800" dirty="0">
                <a:solidFill>
                  <a:srgbClr val="000000"/>
                </a:solidFill>
                <a:latin typeface="Aldhabi"/>
                <a:ea typeface="Calibri"/>
                <a:cs typeface="B Zar"/>
              </a:rPr>
              <a:t>نهایی پرسشنامه با 74 گویه مورد تایید قرار گرفت.</a:t>
            </a:r>
            <a:r>
              <a:rPr lang="fa-IR" sz="1800" dirty="0">
                <a:solidFill>
                  <a:srgbClr val="000000"/>
                </a:solidFill>
                <a:ea typeface="Calibri"/>
                <a:cs typeface="B Zar"/>
              </a:rPr>
              <a:t> همچنین برای تعیین </a:t>
            </a:r>
            <a:r>
              <a:rPr lang="fa-IR" sz="1800" b="1" dirty="0">
                <a:solidFill>
                  <a:srgbClr val="000000"/>
                </a:solidFill>
                <a:ea typeface="Calibri"/>
                <a:cs typeface="B Zar"/>
              </a:rPr>
              <a:t>روایی سازه از تحلیل عاملی </a:t>
            </a:r>
            <a:r>
              <a:rPr lang="fa-IR" sz="1800" b="1" dirty="0" smtClean="0">
                <a:solidFill>
                  <a:srgbClr val="000000"/>
                </a:solidFill>
                <a:ea typeface="Calibri"/>
                <a:cs typeface="B Zar"/>
              </a:rPr>
              <a:t>تاییدی </a:t>
            </a:r>
            <a:r>
              <a:rPr lang="fa-IR" sz="1800" dirty="0">
                <a:solidFill>
                  <a:srgbClr val="000000"/>
                </a:solidFill>
                <a:ea typeface="Calibri"/>
                <a:cs typeface="B Zar"/>
              </a:rPr>
              <a:t>استفاده شد.</a:t>
            </a:r>
            <a:endParaRPr lang="en-US" sz="1100" dirty="0">
              <a:solidFill>
                <a:prstClr val="black"/>
              </a:solidFill>
              <a:latin typeface="Times New Roman"/>
              <a:ea typeface="Calibri"/>
              <a:cs typeface="B Lotus"/>
            </a:endParaRPr>
          </a:p>
          <a:p>
            <a:pPr marL="0" indent="0" algn="just" rtl="1">
              <a:buNone/>
            </a:pPr>
            <a:r>
              <a:rPr lang="fa-IR" sz="1800" b="1" dirty="0" smtClean="0">
                <a:solidFill>
                  <a:srgbClr val="00B050"/>
                </a:solidFill>
                <a:latin typeface="Aldhabi"/>
                <a:ea typeface="Calibri"/>
                <a:cs typeface="B Zar"/>
              </a:rPr>
              <a:t>پایایی:</a:t>
            </a:r>
            <a:r>
              <a:rPr lang="fa-IR" sz="1800" dirty="0">
                <a:solidFill>
                  <a:srgbClr val="000000"/>
                </a:solidFill>
                <a:latin typeface="Aldhabi"/>
                <a:ea typeface="Calibri"/>
                <a:cs typeface="B Zar"/>
              </a:rPr>
              <a:t> ضریب آلفای کرونباخ </a:t>
            </a:r>
            <a:r>
              <a:rPr lang="fa-IR" sz="1800" dirty="0" smtClean="0">
                <a:solidFill>
                  <a:srgbClr val="000000"/>
                </a:solidFill>
                <a:latin typeface="Aldhabi"/>
                <a:ea typeface="Calibri"/>
                <a:cs typeface="B Zar"/>
              </a:rPr>
              <a:t>مورد استفاده قرار گرفت. </a:t>
            </a:r>
            <a:r>
              <a:rPr lang="fa-IR" sz="1800" dirty="0" smtClean="0">
                <a:solidFill>
                  <a:prstClr val="black"/>
                </a:solidFill>
                <a:latin typeface="Times New Roman"/>
                <a:ea typeface="Calibri"/>
                <a:cs typeface="B Zar"/>
              </a:rPr>
              <a:t>برای پرسشنامه:</a:t>
            </a:r>
          </a:p>
          <a:p>
            <a:pPr marL="0" indent="0" algn="just" rtl="1">
              <a:buNone/>
            </a:pPr>
            <a:r>
              <a:rPr lang="fa-IR" sz="1800" dirty="0" smtClean="0">
                <a:solidFill>
                  <a:prstClr val="black"/>
                </a:solidFill>
                <a:latin typeface="Times New Roman"/>
                <a:ea typeface="Calibri"/>
                <a:cs typeface="B Zar"/>
              </a:rPr>
              <a:t> </a:t>
            </a:r>
            <a:r>
              <a:rPr lang="fa-IR" sz="1800" dirty="0">
                <a:solidFill>
                  <a:prstClr val="black"/>
                </a:solidFill>
                <a:latin typeface="Times New Roman"/>
                <a:ea typeface="Calibri"/>
                <a:cs typeface="B Zar"/>
              </a:rPr>
              <a:t>مدرسه پژوهش محو</a:t>
            </a:r>
            <a:r>
              <a:rPr lang="fa-IR" sz="1800" dirty="0">
                <a:solidFill>
                  <a:srgbClr val="000000"/>
                </a:solidFill>
                <a:latin typeface="Times New Roman"/>
                <a:ea typeface="Calibri"/>
                <a:cs typeface="B Zar"/>
              </a:rPr>
              <a:t>ر </a:t>
            </a:r>
            <a:r>
              <a:rPr lang="fa-IR" sz="1800" dirty="0" smtClean="0">
                <a:solidFill>
                  <a:srgbClr val="000000"/>
                </a:solidFill>
                <a:latin typeface="Times New Roman"/>
                <a:ea typeface="Calibri"/>
                <a:cs typeface="B Zar"/>
              </a:rPr>
              <a:t>0/98،</a:t>
            </a:r>
          </a:p>
          <a:p>
            <a:pPr marL="0" indent="0" algn="just" rtl="1">
              <a:buNone/>
            </a:pPr>
            <a:r>
              <a:rPr lang="fa-IR" sz="1800" dirty="0" smtClean="0">
                <a:solidFill>
                  <a:srgbClr val="000000"/>
                </a:solidFill>
                <a:latin typeface="Times New Roman"/>
                <a:ea typeface="Calibri"/>
                <a:cs typeface="B Zar"/>
              </a:rPr>
              <a:t> </a:t>
            </a:r>
            <a:r>
              <a:rPr lang="fa-IR" sz="1800" dirty="0">
                <a:solidFill>
                  <a:srgbClr val="000000"/>
                </a:solidFill>
                <a:latin typeface="Times New Roman"/>
                <a:ea typeface="Calibri"/>
                <a:cs typeface="B Zar"/>
              </a:rPr>
              <a:t>معلم یادگیرنده حرفه </a:t>
            </a:r>
            <a:r>
              <a:rPr lang="fa-IR" sz="1800" dirty="0" smtClean="0">
                <a:solidFill>
                  <a:srgbClr val="000000"/>
                </a:solidFill>
                <a:latin typeface="Times New Roman"/>
                <a:ea typeface="Calibri"/>
                <a:cs typeface="B Zar"/>
              </a:rPr>
              <a:t>اي 0/91، </a:t>
            </a:r>
          </a:p>
          <a:p>
            <a:pPr marL="0" indent="0" algn="just" rtl="1">
              <a:buNone/>
            </a:pPr>
            <a:r>
              <a:rPr lang="fa-IR" sz="1800" dirty="0" smtClean="0">
                <a:solidFill>
                  <a:srgbClr val="000000"/>
                </a:solidFill>
                <a:latin typeface="Times New Roman"/>
                <a:ea typeface="Calibri"/>
                <a:cs typeface="B Zar"/>
              </a:rPr>
              <a:t>مدیر </a:t>
            </a:r>
            <a:r>
              <a:rPr lang="fa-IR" sz="1800" dirty="0">
                <a:solidFill>
                  <a:srgbClr val="000000"/>
                </a:solidFill>
                <a:latin typeface="Times New Roman"/>
                <a:ea typeface="Calibri"/>
                <a:cs typeface="B Zar"/>
              </a:rPr>
              <a:t>پژوهش </a:t>
            </a:r>
            <a:r>
              <a:rPr lang="fa-IR" sz="1800" dirty="0" smtClean="0">
                <a:solidFill>
                  <a:srgbClr val="000000"/>
                </a:solidFill>
                <a:latin typeface="Times New Roman"/>
                <a:ea typeface="Calibri"/>
                <a:cs typeface="B Zar"/>
              </a:rPr>
              <a:t>محور0/93،</a:t>
            </a:r>
          </a:p>
          <a:p>
            <a:pPr marL="0" indent="0" algn="just" rtl="1">
              <a:buNone/>
            </a:pPr>
            <a:r>
              <a:rPr lang="fa-IR" sz="1800" dirty="0" smtClean="0">
                <a:solidFill>
                  <a:srgbClr val="000000"/>
                </a:solidFill>
                <a:latin typeface="Times New Roman"/>
                <a:ea typeface="Calibri"/>
                <a:cs typeface="B Zar"/>
              </a:rPr>
              <a:t> </a:t>
            </a:r>
            <a:r>
              <a:rPr lang="fa-IR" sz="1800" dirty="0">
                <a:solidFill>
                  <a:srgbClr val="000000"/>
                </a:solidFill>
                <a:latin typeface="Times New Roman"/>
                <a:ea typeface="Calibri"/>
                <a:cs typeface="B Zar"/>
              </a:rPr>
              <a:t>فرهنگ و ساختار پژوهش </a:t>
            </a:r>
            <a:r>
              <a:rPr lang="fa-IR" sz="1800" dirty="0" smtClean="0">
                <a:solidFill>
                  <a:srgbClr val="000000"/>
                </a:solidFill>
                <a:latin typeface="Times New Roman"/>
                <a:ea typeface="Calibri"/>
                <a:cs typeface="B Zar"/>
              </a:rPr>
              <a:t>محور0/97 </a:t>
            </a:r>
          </a:p>
          <a:p>
            <a:pPr marL="0" indent="0" algn="just" rtl="1">
              <a:buNone/>
            </a:pPr>
            <a:r>
              <a:rPr lang="fa-IR" sz="1800" dirty="0" smtClean="0">
                <a:solidFill>
                  <a:srgbClr val="000000"/>
                </a:solidFill>
                <a:latin typeface="Times New Roman"/>
                <a:ea typeface="Calibri"/>
                <a:cs typeface="B Zar"/>
              </a:rPr>
              <a:t>آموزش </a:t>
            </a:r>
            <a:r>
              <a:rPr lang="fa-IR" sz="1800" dirty="0">
                <a:solidFill>
                  <a:srgbClr val="000000"/>
                </a:solidFill>
                <a:latin typeface="Times New Roman"/>
                <a:ea typeface="Calibri"/>
                <a:cs typeface="B Zar"/>
              </a:rPr>
              <a:t>و یادگیری پژوهش </a:t>
            </a:r>
            <a:r>
              <a:rPr lang="fa-IR" sz="1800" dirty="0" smtClean="0">
                <a:solidFill>
                  <a:srgbClr val="000000"/>
                </a:solidFill>
                <a:latin typeface="Times New Roman"/>
                <a:ea typeface="Calibri"/>
                <a:cs typeface="B Zar"/>
              </a:rPr>
              <a:t>محور0/97  </a:t>
            </a:r>
            <a:r>
              <a:rPr lang="fa-IR" sz="1800" dirty="0">
                <a:solidFill>
                  <a:srgbClr val="000000"/>
                </a:solidFill>
                <a:latin typeface="Times New Roman"/>
                <a:ea typeface="Calibri"/>
                <a:cs typeface="B Zar"/>
              </a:rPr>
              <a:t>بدست آمد</a:t>
            </a:r>
            <a:r>
              <a:rPr lang="fa-IR" sz="1800" dirty="0">
                <a:solidFill>
                  <a:prstClr val="black"/>
                </a:solidFill>
                <a:latin typeface="Times New Roman"/>
                <a:ea typeface="Calibri"/>
                <a:cs typeface="B Zar"/>
              </a:rPr>
              <a:t>. </a:t>
            </a:r>
            <a:endParaRPr lang="en-US" b="1" dirty="0">
              <a:solidFill>
                <a:srgbClr val="00B050"/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pPr algn="r" rtl="1"/>
            <a:r>
              <a:rPr lang="fa-IR" sz="1800" b="1" dirty="0">
                <a:solidFill>
                  <a:srgbClr val="00B050"/>
                </a:solidFill>
                <a:latin typeface="Times New Roman"/>
                <a:cs typeface="B Zar"/>
              </a:rPr>
              <a:t>روایی و پایایی ابزار بخش کیفی</a:t>
            </a:r>
            <a:endParaRPr lang="en-US" sz="1800" b="1" dirty="0">
              <a:solidFill>
                <a:srgbClr val="00B050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53000" y="2582334"/>
            <a:ext cx="3413760" cy="3742266"/>
          </a:xfrm>
        </p:spPr>
        <p:txBody>
          <a:bodyPr>
            <a:normAutofit/>
          </a:bodyPr>
          <a:lstStyle/>
          <a:p>
            <a:pPr algn="just" rtl="1"/>
            <a:r>
              <a:rPr lang="fa-IR" sz="2000" b="1" dirty="0" smtClean="0">
                <a:solidFill>
                  <a:srgbClr val="00B050"/>
                </a:solidFill>
                <a:latin typeface="Times New Roman"/>
                <a:ea typeface="Calibri"/>
                <a:cs typeface="B Zar"/>
              </a:rPr>
              <a:t>روايي: </a:t>
            </a:r>
            <a:r>
              <a:rPr lang="fa-IR" sz="2000" dirty="0" smtClean="0">
                <a:solidFill>
                  <a:srgbClr val="000000"/>
                </a:solidFill>
                <a:latin typeface="Times New Roman"/>
                <a:ea typeface="Calibri"/>
                <a:cs typeface="B Zar"/>
              </a:rPr>
              <a:t>بررسی </a:t>
            </a:r>
            <a:r>
              <a:rPr lang="fa-IR" sz="2000" dirty="0">
                <a:solidFill>
                  <a:srgbClr val="000000"/>
                </a:solidFill>
                <a:latin typeface="Times New Roman"/>
                <a:ea typeface="Calibri"/>
                <a:cs typeface="B Zar"/>
              </a:rPr>
              <a:t>صحت یافته ها از</a:t>
            </a:r>
            <a:r>
              <a:rPr lang="fa-IR" sz="2000" dirty="0">
                <a:solidFill>
                  <a:prstClr val="black"/>
                </a:solidFill>
                <a:latin typeface="Times New Roman"/>
                <a:ea typeface="Times New Roman"/>
                <a:cs typeface="B Zar"/>
              </a:rPr>
              <a:t> روش‌های بررسی توسط اعضاء و بازبینی توسط همکاران و مثلث‌سازی (سه سویه‌نگری) منابع </a:t>
            </a:r>
            <a:r>
              <a:rPr lang="fa-IR" sz="2000" dirty="0" smtClean="0">
                <a:solidFill>
                  <a:prstClr val="black"/>
                </a:solidFill>
                <a:latin typeface="Times New Roman"/>
                <a:ea typeface="Times New Roman"/>
                <a:cs typeface="B Zar"/>
              </a:rPr>
              <a:t>داده‌ها</a:t>
            </a:r>
            <a:r>
              <a:rPr lang="fa-IR" sz="2000" dirty="0">
                <a:solidFill>
                  <a:srgbClr val="000000"/>
                </a:solidFill>
                <a:latin typeface="Times New Roman"/>
                <a:ea typeface="Calibri"/>
                <a:cs typeface="B Zar"/>
              </a:rPr>
              <a:t> یعنی از منابع سه گانه اساتید و اعضای هیات علمی، کارشناسان، مدیران و </a:t>
            </a:r>
            <a:r>
              <a:rPr lang="fa-IR" sz="2000" dirty="0" smtClean="0">
                <a:solidFill>
                  <a:srgbClr val="000000"/>
                </a:solidFill>
                <a:latin typeface="Times New Roman"/>
                <a:ea typeface="Calibri"/>
                <a:cs typeface="B Zar"/>
              </a:rPr>
              <a:t>معلمان عضو پژوهش سراهای دانش آموزی</a:t>
            </a:r>
          </a:p>
          <a:p>
            <a:pPr algn="just" rtl="1"/>
            <a:r>
              <a:rPr lang="ar-SA" sz="2000" b="1" dirty="0" smtClean="0">
                <a:solidFill>
                  <a:srgbClr val="00B050"/>
                </a:solidFill>
                <a:latin typeface="Times New Roman"/>
                <a:ea typeface="Times New Roman"/>
                <a:cs typeface="B Lotus"/>
              </a:rPr>
              <a:t>پایایی</a:t>
            </a:r>
            <a:r>
              <a:rPr lang="fa-IR" sz="2000" b="1" dirty="0" smtClean="0">
                <a:solidFill>
                  <a:srgbClr val="00B050"/>
                </a:solidFill>
                <a:latin typeface="Times New Roman"/>
                <a:ea typeface="Times New Roman"/>
                <a:cs typeface="B Lotus"/>
              </a:rPr>
              <a:t>:</a:t>
            </a:r>
            <a:r>
              <a:rPr lang="ar-SA" sz="2000" dirty="0" smtClean="0">
                <a:solidFill>
                  <a:prstClr val="black"/>
                </a:solidFill>
                <a:latin typeface="Times New Roman"/>
                <a:ea typeface="Times New Roman"/>
                <a:cs typeface="B Lotus"/>
              </a:rPr>
              <a:t> </a:t>
            </a:r>
            <a:r>
              <a:rPr lang="ar-SA" sz="2000" dirty="0" smtClean="0">
                <a:latin typeface="Times New Roman"/>
                <a:ea typeface="Times New Roman"/>
                <a:cs typeface="B Zar" panose="00000400000000000000" pitchFamily="2" charset="-78"/>
              </a:rPr>
              <a:t>نشان </a:t>
            </a:r>
            <a:r>
              <a:rPr lang="ar-SA" sz="2000" dirty="0">
                <a:latin typeface="Times New Roman"/>
                <a:ea typeface="Times New Roman"/>
                <a:cs typeface="B Zar" panose="00000400000000000000" pitchFamily="2" charset="-78"/>
              </a:rPr>
              <a:t>می‌دهد که رویکرد پژوهشگر تا چه اندازه با رویکرد پژوهشگران دیگر و همچنین در پروژه‌های دیگر یکسان و ثابت است.</a:t>
            </a:r>
            <a:r>
              <a:rPr lang="ar-SA" sz="2000" dirty="0">
                <a:latin typeface="Times New Roman"/>
                <a:ea typeface="Calibri"/>
                <a:cs typeface="B Zar" panose="00000400000000000000" pitchFamily="2" charset="-78"/>
              </a:rPr>
              <a:t> </a:t>
            </a:r>
            <a:r>
              <a:rPr lang="fa-IR" sz="2000" dirty="0">
                <a:latin typeface="Times New Roman"/>
                <a:ea typeface="Calibri"/>
                <a:cs typeface="B Zar" panose="00000400000000000000" pitchFamily="2" charset="-78"/>
              </a:rPr>
              <a:t>برای تعیین پایایی در این پژوهش از روش پایایی توافق بین دو رمز گذار( بررسی همه جانبه) استفاده شد</a:t>
            </a:r>
            <a:endParaRPr lang="en-US" sz="2000" dirty="0">
              <a:cs typeface="B Zar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81125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pPr indent="-1270" algn="ctr" rtl="1">
              <a:lnSpc>
                <a:spcPct val="115000"/>
              </a:lnSpc>
              <a:spcBef>
                <a:spcPts val="0"/>
              </a:spcBef>
            </a:pPr>
            <a:r>
              <a:rPr lang="fa-IR" sz="2400" b="1" dirty="0" smtClean="0">
                <a:solidFill>
                  <a:srgbClr val="00B050"/>
                </a:solidFill>
                <a:effectLst/>
                <a:latin typeface="IranNastaliq"/>
                <a:ea typeface="B Zar"/>
                <a:cs typeface="B Zar" panose="00000400000000000000" pitchFamily="2" charset="-78"/>
              </a:rPr>
              <a:t>تجزیه و تحلیل داده‌ها</a:t>
            </a:r>
            <a:r>
              <a:rPr lang="en-US" sz="2400" b="1" dirty="0" smtClean="0">
                <a:solidFill>
                  <a:srgbClr val="00B050"/>
                </a:solidFill>
                <a:effectLst/>
                <a:latin typeface="IranNastaliq"/>
                <a:ea typeface="B Zar"/>
                <a:cs typeface="B Zar" panose="00000400000000000000" pitchFamily="2" charset="-78"/>
              </a:rPr>
              <a:t/>
            </a:r>
            <a:br>
              <a:rPr lang="en-US" sz="2400" b="1" dirty="0" smtClean="0">
                <a:solidFill>
                  <a:srgbClr val="00B050"/>
                </a:solidFill>
                <a:effectLst/>
                <a:latin typeface="IranNastaliq"/>
                <a:ea typeface="B Zar"/>
                <a:cs typeface="B Zar" panose="00000400000000000000" pitchFamily="2" charset="-78"/>
              </a:rPr>
            </a:br>
            <a:endParaRPr lang="en-US" sz="2400" dirty="0">
              <a:solidFill>
                <a:srgbClr val="00B050"/>
              </a:solidFill>
              <a:cs typeface="B Zar" panose="0000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287963"/>
          </a:xfrm>
        </p:spPr>
        <p:txBody>
          <a:bodyPr>
            <a:normAutofit/>
          </a:bodyPr>
          <a:lstStyle/>
          <a:p>
            <a:pPr algn="r" rtl="1"/>
            <a:r>
              <a:rPr lang="ar-SA" sz="2400" dirty="0" smtClean="0">
                <a:solidFill>
                  <a:srgbClr val="00B050"/>
                </a:solidFill>
                <a:effectLst/>
                <a:latin typeface="Times New Roman"/>
                <a:ea typeface="Calibri"/>
                <a:cs typeface="B Zar" panose="00000400000000000000" pitchFamily="2" charset="-78"/>
              </a:rPr>
              <a:t>تحلیل توصیفی داده‌ها</a:t>
            </a:r>
            <a:endParaRPr lang="en-US" sz="2400" dirty="0">
              <a:solidFill>
                <a:srgbClr val="00B050"/>
              </a:solidFill>
              <a:cs typeface="B Zar" panose="00000400000000000000" pitchFamily="2" charset="-78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/>
          </p:nvPr>
        </p:nvGraphicFramePr>
        <p:xfrm>
          <a:off x="5105400" y="1789286"/>
          <a:ext cx="3257550" cy="1481480"/>
        </p:xfrm>
        <a:graphic>
          <a:graphicData uri="http://schemas.openxmlformats.org/drawingml/2006/table">
            <a:tbl>
              <a:tblPr rtl="1" firstRow="1" firstCol="1" bandRow="1"/>
              <a:tblGrid>
                <a:gridCol w="1100074"/>
                <a:gridCol w="1286598"/>
                <a:gridCol w="870878"/>
              </a:tblGrid>
              <a:tr h="219608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114925" algn="l"/>
                        </a:tabLst>
                      </a:pPr>
                      <a:r>
                        <a:rPr lang="fa-IR" sz="1100" dirty="0">
                          <a:effectLst/>
                          <a:latin typeface="Calibri"/>
                          <a:ea typeface="Calibri"/>
                          <a:cs typeface="B Zar"/>
                        </a:rPr>
                        <a:t>سن</a:t>
                      </a:r>
                      <a:endParaRPr lang="en-US" sz="1000" dirty="0">
                        <a:effectLst/>
                        <a:latin typeface="Times New Roman"/>
                        <a:ea typeface="Calibri"/>
                        <a:cs typeface="B Lotu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114925" algn="l"/>
                        </a:tabLst>
                      </a:pPr>
                      <a:r>
                        <a:rPr lang="fa-IR" sz="1100" dirty="0">
                          <a:effectLst/>
                          <a:latin typeface="Calibri"/>
                          <a:ea typeface="Calibri"/>
                          <a:cs typeface="B Zar"/>
                        </a:rPr>
                        <a:t>فراواني</a:t>
                      </a:r>
                      <a:endParaRPr lang="en-US" sz="1000" dirty="0">
                        <a:effectLst/>
                        <a:latin typeface="Times New Roman"/>
                        <a:ea typeface="Calibri"/>
                        <a:cs typeface="B Lotu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114925" algn="l"/>
                        </a:tabLst>
                      </a:pPr>
                      <a:r>
                        <a:rPr lang="fa-IR" sz="1100">
                          <a:effectLst/>
                          <a:latin typeface="Calibri"/>
                          <a:ea typeface="Calibri"/>
                          <a:cs typeface="B Zar"/>
                        </a:rPr>
                        <a:t>درصد فراواني</a:t>
                      </a:r>
                      <a:endParaRPr lang="en-US" sz="1000">
                        <a:effectLst/>
                        <a:latin typeface="Times New Roman"/>
                        <a:ea typeface="Calibri"/>
                        <a:cs typeface="B Lotu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</a:tr>
              <a:tr h="150277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114925" algn="l"/>
                        </a:tabLst>
                      </a:pPr>
                      <a:r>
                        <a:rPr lang="fa-IR" sz="1200" dirty="0">
                          <a:effectLst/>
                          <a:latin typeface="Calibri"/>
                          <a:ea typeface="Calibri"/>
                          <a:cs typeface="B Zar"/>
                        </a:rPr>
                        <a:t>نامعلوم</a:t>
                      </a:r>
                      <a:endParaRPr lang="en-US" sz="1000" dirty="0">
                        <a:effectLst/>
                        <a:latin typeface="Times New Roman"/>
                        <a:ea typeface="Calibri"/>
                        <a:cs typeface="B Lotu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114925" algn="l"/>
                        </a:tabLst>
                      </a:pPr>
                      <a:r>
                        <a:rPr lang="fa-IR" sz="1200">
                          <a:effectLst/>
                          <a:latin typeface="Calibri"/>
                          <a:ea typeface="Calibri"/>
                          <a:cs typeface="B Zar"/>
                        </a:rPr>
                        <a:t>8</a:t>
                      </a:r>
                      <a:endParaRPr lang="en-US" sz="1000">
                        <a:effectLst/>
                        <a:latin typeface="Times New Roman"/>
                        <a:ea typeface="Calibri"/>
                        <a:cs typeface="B Lotu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114925" algn="l"/>
                        </a:tabLst>
                      </a:pPr>
                      <a:r>
                        <a:rPr lang="fa-IR" sz="12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en-US" sz="1000" dirty="0">
                        <a:effectLst/>
                        <a:latin typeface="Times New Roman"/>
                        <a:ea typeface="Calibri"/>
                        <a:cs typeface="B Lotu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0277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114925" algn="l"/>
                        </a:tabLst>
                      </a:pPr>
                      <a:r>
                        <a:rPr lang="fa-IR" sz="1200">
                          <a:effectLst/>
                          <a:latin typeface="Calibri"/>
                          <a:ea typeface="Calibri"/>
                          <a:cs typeface="B Zar"/>
                        </a:rPr>
                        <a:t>20-30</a:t>
                      </a:r>
                      <a:endParaRPr lang="en-US" sz="1000">
                        <a:effectLst/>
                        <a:latin typeface="Times New Roman"/>
                        <a:ea typeface="Calibri"/>
                        <a:cs typeface="B Lotu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114925" algn="l"/>
                        </a:tabLst>
                      </a:pPr>
                      <a:r>
                        <a:rPr lang="fa-IR" sz="1200">
                          <a:effectLst/>
                          <a:latin typeface="Calibri"/>
                          <a:ea typeface="Calibri"/>
                          <a:cs typeface="B Zar"/>
                        </a:rPr>
                        <a:t>29</a:t>
                      </a:r>
                      <a:endParaRPr lang="en-US" sz="1000">
                        <a:effectLst/>
                        <a:latin typeface="Times New Roman"/>
                        <a:ea typeface="Calibri"/>
                        <a:cs typeface="B Lotu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114925" algn="l"/>
                        </a:tabLst>
                      </a:pPr>
                      <a:r>
                        <a:rPr lang="fa-IR" sz="1200" dirty="0">
                          <a:effectLst/>
                          <a:latin typeface="Calibri"/>
                          <a:ea typeface="Calibri"/>
                          <a:cs typeface="B Zar"/>
                        </a:rPr>
                        <a:t>7/7</a:t>
                      </a:r>
                      <a:endParaRPr lang="en-US" sz="1000" dirty="0">
                        <a:effectLst/>
                        <a:latin typeface="Times New Roman"/>
                        <a:ea typeface="Calibri"/>
                        <a:cs typeface="B Lotu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983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114925" algn="l"/>
                        </a:tabLst>
                      </a:pPr>
                      <a:r>
                        <a:rPr lang="fa-IR" sz="1200">
                          <a:effectLst/>
                          <a:latin typeface="Calibri"/>
                          <a:ea typeface="Calibri"/>
                          <a:cs typeface="B Zar"/>
                        </a:rPr>
                        <a:t>31-40</a:t>
                      </a:r>
                      <a:endParaRPr lang="en-US" sz="1000">
                        <a:effectLst/>
                        <a:latin typeface="Times New Roman"/>
                        <a:ea typeface="Calibri"/>
                        <a:cs typeface="B Lotu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114925" algn="l"/>
                        </a:tabLst>
                      </a:pPr>
                      <a:r>
                        <a:rPr lang="fa-IR" sz="1200">
                          <a:effectLst/>
                          <a:latin typeface="Calibri"/>
                          <a:ea typeface="Calibri"/>
                          <a:cs typeface="B Zar"/>
                        </a:rPr>
                        <a:t>131</a:t>
                      </a:r>
                      <a:endParaRPr lang="en-US" sz="1000">
                        <a:effectLst/>
                        <a:latin typeface="Times New Roman"/>
                        <a:ea typeface="Calibri"/>
                        <a:cs typeface="B Lotu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114925" algn="l"/>
                        </a:tabLst>
                      </a:pPr>
                      <a:r>
                        <a:rPr lang="fa-IR" sz="1200" dirty="0" smtClean="0">
                          <a:effectLst/>
                          <a:latin typeface="Calibri"/>
                          <a:ea typeface="Calibri"/>
                          <a:cs typeface="B Zar"/>
                        </a:rPr>
                        <a:t>34/6</a:t>
                      </a:r>
                      <a:endParaRPr lang="en-US" sz="1000" dirty="0">
                        <a:effectLst/>
                        <a:latin typeface="Times New Roman"/>
                        <a:ea typeface="Calibri"/>
                        <a:cs typeface="B Lotu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983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114925" algn="l"/>
                        </a:tabLst>
                      </a:pPr>
                      <a:r>
                        <a:rPr lang="fa-IR" sz="1200">
                          <a:effectLst/>
                          <a:latin typeface="Calibri"/>
                          <a:ea typeface="Calibri"/>
                          <a:cs typeface="B Zar"/>
                        </a:rPr>
                        <a:t>41-50</a:t>
                      </a:r>
                      <a:endParaRPr lang="en-US" sz="1000">
                        <a:effectLst/>
                        <a:latin typeface="Times New Roman"/>
                        <a:ea typeface="Calibri"/>
                        <a:cs typeface="B Lotu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114925" algn="l"/>
                        </a:tabLst>
                      </a:pPr>
                      <a:r>
                        <a:rPr lang="fa-IR" sz="1200">
                          <a:effectLst/>
                          <a:latin typeface="Calibri"/>
                          <a:ea typeface="Calibri"/>
                          <a:cs typeface="B Zar"/>
                        </a:rPr>
                        <a:t>181</a:t>
                      </a:r>
                      <a:endParaRPr lang="en-US" sz="1000">
                        <a:effectLst/>
                        <a:latin typeface="Times New Roman"/>
                        <a:ea typeface="Calibri"/>
                        <a:cs typeface="B Lotu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114925" algn="l"/>
                        </a:tabLst>
                      </a:pPr>
                      <a:r>
                        <a:rPr lang="fa-IR" sz="1200" dirty="0" smtClean="0">
                          <a:effectLst/>
                          <a:latin typeface="Calibri"/>
                          <a:ea typeface="Calibri"/>
                          <a:cs typeface="B Zar"/>
                        </a:rPr>
                        <a:t>47/8</a:t>
                      </a:r>
                      <a:endParaRPr lang="en-US" sz="1000" dirty="0">
                        <a:effectLst/>
                        <a:latin typeface="Times New Roman"/>
                        <a:ea typeface="Calibri"/>
                        <a:cs typeface="B Lotu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0277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114925" algn="l"/>
                        </a:tabLst>
                      </a:pPr>
                      <a:r>
                        <a:rPr lang="fa-IR" sz="1200">
                          <a:effectLst/>
                          <a:latin typeface="Calibri"/>
                          <a:ea typeface="Calibri"/>
                          <a:cs typeface="B Zar"/>
                        </a:rPr>
                        <a:t>بالاتر از 50</a:t>
                      </a:r>
                      <a:endParaRPr lang="en-US" sz="1000">
                        <a:effectLst/>
                        <a:latin typeface="Times New Roman"/>
                        <a:ea typeface="Calibri"/>
                        <a:cs typeface="B Lotu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114925" algn="l"/>
                        </a:tabLst>
                      </a:pPr>
                      <a:r>
                        <a:rPr lang="fa-IR" sz="1200">
                          <a:effectLst/>
                          <a:latin typeface="Calibri"/>
                          <a:ea typeface="Calibri"/>
                          <a:cs typeface="B Zar"/>
                        </a:rPr>
                        <a:t>30</a:t>
                      </a:r>
                      <a:endParaRPr lang="en-US" sz="1000">
                        <a:effectLst/>
                        <a:latin typeface="Times New Roman"/>
                        <a:ea typeface="Calibri"/>
                        <a:cs typeface="B Lotu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114925" algn="l"/>
                        </a:tabLst>
                      </a:pPr>
                      <a:r>
                        <a:rPr lang="fa-IR" sz="1200" dirty="0" smtClean="0">
                          <a:effectLst/>
                          <a:latin typeface="Calibri"/>
                          <a:ea typeface="Calibri"/>
                          <a:cs typeface="B Zar"/>
                        </a:rPr>
                        <a:t>7/9</a:t>
                      </a:r>
                      <a:endParaRPr lang="en-US" sz="1000" dirty="0">
                        <a:effectLst/>
                        <a:latin typeface="Times New Roman"/>
                        <a:ea typeface="Calibri"/>
                        <a:cs typeface="B Lotu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0277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114925" algn="l"/>
                        </a:tabLst>
                      </a:pPr>
                      <a:r>
                        <a:rPr lang="fa-IR" sz="1200">
                          <a:effectLst/>
                          <a:latin typeface="Calibri"/>
                          <a:ea typeface="Calibri"/>
                          <a:cs typeface="B Zar"/>
                        </a:rPr>
                        <a:t>کل</a:t>
                      </a:r>
                      <a:endParaRPr lang="en-US" sz="1000">
                        <a:effectLst/>
                        <a:latin typeface="Times New Roman"/>
                        <a:ea typeface="Calibri"/>
                        <a:cs typeface="B Lotu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114925" algn="l"/>
                        </a:tabLst>
                      </a:pPr>
                      <a:r>
                        <a:rPr lang="fa-IR" sz="1200" dirty="0">
                          <a:effectLst/>
                          <a:latin typeface="Calibri"/>
                          <a:ea typeface="Calibri"/>
                          <a:cs typeface="B Zar"/>
                        </a:rPr>
                        <a:t>379</a:t>
                      </a:r>
                      <a:endParaRPr lang="en-US" sz="1000" dirty="0">
                        <a:effectLst/>
                        <a:latin typeface="Times New Roman"/>
                        <a:ea typeface="Calibri"/>
                        <a:cs typeface="B Lotu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114925" algn="l"/>
                        </a:tabLst>
                      </a:pPr>
                      <a:r>
                        <a:rPr lang="fa-IR" sz="1200" dirty="0">
                          <a:effectLst/>
                          <a:latin typeface="Calibri"/>
                          <a:ea typeface="Calibri"/>
                          <a:cs typeface="B Zar"/>
                        </a:rPr>
                        <a:t>100%</a:t>
                      </a:r>
                      <a:endParaRPr lang="en-US" sz="1000" dirty="0">
                        <a:effectLst/>
                        <a:latin typeface="Times New Roman"/>
                        <a:ea typeface="Calibri"/>
                        <a:cs typeface="B Lotu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5867400" y="1427855"/>
            <a:ext cx="2362200" cy="5386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511492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511492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511492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511492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511492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511492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511492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511492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511492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rtl="1"/>
            <a:r>
              <a:rPr lang="fa-IR" altLang="en-US" sz="1100" b="1" dirty="0" smtClean="0" bmk="_Toc478138315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B Zar" pitchFamily="2" charset="-78"/>
              </a:rPr>
              <a:t>توزيع فراواني پاسخ دهندگان بر حسب سن</a:t>
            </a:r>
            <a:endParaRPr lang="en-US" altLang="en-US" sz="800" dirty="0" smtClean="0">
              <a:solidFill>
                <a:srgbClr val="000000"/>
              </a:solidFill>
            </a:endParaRPr>
          </a:p>
          <a:p>
            <a:pPr eaLnBrk="0" hangingPunct="0"/>
            <a:endParaRPr lang="en-US" altLang="en-US" dirty="0" smtClean="0">
              <a:solidFill>
                <a:srgbClr val="000000"/>
              </a:solidFill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/>
          </p:nvPr>
        </p:nvGraphicFramePr>
        <p:xfrm>
          <a:off x="457200" y="1763834"/>
          <a:ext cx="3962400" cy="1601978"/>
        </p:xfrm>
        <a:graphic>
          <a:graphicData uri="http://schemas.openxmlformats.org/drawingml/2006/table">
            <a:tbl>
              <a:tblPr rtl="1" firstRow="1" firstCol="1" bandRow="1"/>
              <a:tblGrid>
                <a:gridCol w="1172210"/>
                <a:gridCol w="1370965"/>
                <a:gridCol w="1419225"/>
              </a:tblGrid>
              <a:tr h="307340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114925" algn="l"/>
                        </a:tabLst>
                      </a:pPr>
                      <a:r>
                        <a:rPr lang="fa-IR" sz="1100" dirty="0">
                          <a:effectLst/>
                          <a:latin typeface="Calibri"/>
                          <a:ea typeface="Calibri"/>
                          <a:cs typeface="B Zar"/>
                        </a:rPr>
                        <a:t>سنوات خدمت</a:t>
                      </a:r>
                      <a:endParaRPr lang="en-US" sz="1000" dirty="0">
                        <a:effectLst/>
                        <a:latin typeface="Times New Roman"/>
                        <a:ea typeface="Calibri"/>
                        <a:cs typeface="B Lotu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114925" algn="l"/>
                        </a:tabLst>
                      </a:pPr>
                      <a:r>
                        <a:rPr lang="fa-IR" sz="1100" dirty="0">
                          <a:effectLst/>
                          <a:latin typeface="Calibri"/>
                          <a:ea typeface="Calibri"/>
                          <a:cs typeface="B Zar"/>
                        </a:rPr>
                        <a:t>فراواني</a:t>
                      </a:r>
                      <a:endParaRPr lang="en-US" sz="1000" dirty="0">
                        <a:effectLst/>
                        <a:latin typeface="Times New Roman"/>
                        <a:ea typeface="Calibri"/>
                        <a:cs typeface="B Lotu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114925" algn="l"/>
                        </a:tabLst>
                      </a:pPr>
                      <a:r>
                        <a:rPr lang="fa-IR" sz="1100">
                          <a:effectLst/>
                          <a:latin typeface="Calibri"/>
                          <a:ea typeface="Calibri"/>
                          <a:cs typeface="B Zar"/>
                        </a:rPr>
                        <a:t>درصد فراواني</a:t>
                      </a:r>
                      <a:endParaRPr lang="en-US" sz="1000">
                        <a:effectLst/>
                        <a:latin typeface="Times New Roman"/>
                        <a:ea typeface="Calibri"/>
                        <a:cs typeface="B Lotu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</a:tr>
              <a:tr h="76835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114925" algn="l"/>
                        </a:tabLst>
                      </a:pPr>
                      <a:r>
                        <a:rPr lang="fa-IR" sz="1200">
                          <a:effectLst/>
                          <a:latin typeface="Calibri"/>
                          <a:ea typeface="Calibri"/>
                          <a:cs typeface="B Zar"/>
                        </a:rPr>
                        <a:t>نامعلوم</a:t>
                      </a:r>
                      <a:endParaRPr lang="en-US" sz="1000">
                        <a:effectLst/>
                        <a:latin typeface="Times New Roman"/>
                        <a:ea typeface="Calibri"/>
                        <a:cs typeface="B Lotu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114925" algn="l"/>
                        </a:tabLst>
                      </a:pPr>
                      <a:r>
                        <a:rPr lang="fa-IR" sz="1200">
                          <a:effectLst/>
                          <a:latin typeface="Calibri"/>
                          <a:ea typeface="Calibri"/>
                          <a:cs typeface="B Zar"/>
                        </a:rPr>
                        <a:t>5</a:t>
                      </a:r>
                      <a:endParaRPr lang="en-US" sz="1000">
                        <a:effectLst/>
                        <a:latin typeface="Times New Roman"/>
                        <a:ea typeface="Calibri"/>
                        <a:cs typeface="B Lotu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114925" algn="l"/>
                        </a:tabLst>
                      </a:pPr>
                      <a:r>
                        <a:rPr lang="fa-IR" sz="12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1/3</a:t>
                      </a:r>
                      <a:endParaRPr lang="en-US" sz="1000" dirty="0">
                        <a:effectLst/>
                        <a:latin typeface="Times New Roman"/>
                        <a:ea typeface="Calibri"/>
                        <a:cs typeface="B Lotu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114925" algn="l"/>
                        </a:tabLst>
                      </a:pPr>
                      <a:r>
                        <a:rPr lang="fa-IR" sz="1200">
                          <a:effectLst/>
                          <a:latin typeface="Calibri"/>
                          <a:ea typeface="Calibri"/>
                          <a:cs typeface="B Zar"/>
                        </a:rPr>
                        <a:t>کمتر از 10 سال</a:t>
                      </a:r>
                      <a:endParaRPr lang="en-US" sz="1000">
                        <a:effectLst/>
                        <a:latin typeface="Times New Roman"/>
                        <a:ea typeface="Calibri"/>
                        <a:cs typeface="B Lotu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114925" algn="l"/>
                        </a:tabLst>
                      </a:pPr>
                      <a:r>
                        <a:rPr lang="fa-IR" sz="1200">
                          <a:effectLst/>
                          <a:latin typeface="Calibri"/>
                          <a:ea typeface="Calibri"/>
                          <a:cs typeface="B Zar"/>
                        </a:rPr>
                        <a:t>43</a:t>
                      </a:r>
                      <a:endParaRPr lang="en-US" sz="1000">
                        <a:effectLst/>
                        <a:latin typeface="Times New Roman"/>
                        <a:ea typeface="Calibri"/>
                        <a:cs typeface="B Lotu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114925" algn="l"/>
                        </a:tabLst>
                      </a:pPr>
                      <a:r>
                        <a:rPr lang="fa-IR" sz="1200" dirty="0" smtClean="0">
                          <a:effectLst/>
                          <a:latin typeface="Calibri"/>
                          <a:ea typeface="Calibri"/>
                          <a:cs typeface="B Zar"/>
                        </a:rPr>
                        <a:t>11/3</a:t>
                      </a:r>
                      <a:endParaRPr lang="en-US" sz="1000" dirty="0">
                        <a:effectLst/>
                        <a:latin typeface="Times New Roman"/>
                        <a:ea typeface="Calibri"/>
                        <a:cs typeface="B Lotu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6695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114925" algn="l"/>
                        </a:tabLst>
                      </a:pPr>
                      <a:r>
                        <a:rPr lang="fa-IR" sz="1200">
                          <a:effectLst/>
                          <a:latin typeface="Calibri"/>
                          <a:ea typeface="Calibri"/>
                          <a:cs typeface="B Zar"/>
                        </a:rPr>
                        <a:t>10-20</a:t>
                      </a:r>
                      <a:endParaRPr lang="en-US" sz="1000">
                        <a:effectLst/>
                        <a:latin typeface="Times New Roman"/>
                        <a:ea typeface="Calibri"/>
                        <a:cs typeface="B Lotu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114925" algn="l"/>
                        </a:tabLst>
                      </a:pPr>
                      <a:r>
                        <a:rPr lang="fa-IR" sz="1200">
                          <a:effectLst/>
                          <a:latin typeface="Calibri"/>
                          <a:ea typeface="Calibri"/>
                          <a:cs typeface="B Zar"/>
                        </a:rPr>
                        <a:t>142</a:t>
                      </a:r>
                      <a:endParaRPr lang="en-US" sz="1000">
                        <a:effectLst/>
                        <a:latin typeface="Times New Roman"/>
                        <a:ea typeface="Calibri"/>
                        <a:cs typeface="B Lotu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114925" algn="l"/>
                        </a:tabLst>
                      </a:pPr>
                      <a:r>
                        <a:rPr lang="fa-IR" sz="1200" dirty="0" smtClean="0">
                          <a:effectLst/>
                          <a:latin typeface="Calibri"/>
                          <a:ea typeface="Calibri"/>
                          <a:cs typeface="B Zar"/>
                        </a:rPr>
                        <a:t>37/5</a:t>
                      </a:r>
                      <a:endParaRPr lang="en-US" sz="1000" dirty="0">
                        <a:effectLst/>
                        <a:latin typeface="Times New Roman"/>
                        <a:ea typeface="Calibri"/>
                        <a:cs typeface="B Lotu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6695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114925" algn="l"/>
                        </a:tabLst>
                      </a:pPr>
                      <a:r>
                        <a:rPr lang="fa-IR" sz="1200">
                          <a:effectLst/>
                          <a:latin typeface="Calibri"/>
                          <a:ea typeface="Calibri"/>
                          <a:cs typeface="B Zar"/>
                        </a:rPr>
                        <a:t>21-30</a:t>
                      </a:r>
                      <a:endParaRPr lang="en-US" sz="1000">
                        <a:effectLst/>
                        <a:latin typeface="Times New Roman"/>
                        <a:ea typeface="Calibri"/>
                        <a:cs typeface="B Lotu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114925" algn="l"/>
                        </a:tabLst>
                      </a:pPr>
                      <a:r>
                        <a:rPr lang="fa-IR" sz="1200">
                          <a:effectLst/>
                          <a:latin typeface="Calibri"/>
                          <a:ea typeface="Calibri"/>
                          <a:cs typeface="B Zar"/>
                        </a:rPr>
                        <a:t>184</a:t>
                      </a:r>
                      <a:endParaRPr lang="en-US" sz="1000">
                        <a:effectLst/>
                        <a:latin typeface="Times New Roman"/>
                        <a:ea typeface="Calibri"/>
                        <a:cs typeface="B Lotu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114925" algn="l"/>
                        </a:tabLst>
                      </a:pPr>
                      <a:r>
                        <a:rPr lang="fa-IR" sz="1200" dirty="0" smtClean="0">
                          <a:effectLst/>
                          <a:latin typeface="Calibri"/>
                          <a:ea typeface="Calibri"/>
                          <a:cs typeface="B Zar"/>
                        </a:rPr>
                        <a:t>48/5</a:t>
                      </a:r>
                      <a:endParaRPr lang="en-US" sz="1000" dirty="0">
                        <a:effectLst/>
                        <a:latin typeface="Times New Roman"/>
                        <a:ea typeface="Calibri"/>
                        <a:cs typeface="B Lotu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675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114925" algn="l"/>
                        </a:tabLst>
                      </a:pPr>
                      <a:r>
                        <a:rPr lang="fa-IR" sz="1200">
                          <a:effectLst/>
                          <a:latin typeface="Calibri"/>
                          <a:ea typeface="Calibri"/>
                          <a:cs typeface="B Zar"/>
                        </a:rPr>
                        <a:t>بالاتر از 30</a:t>
                      </a:r>
                      <a:endParaRPr lang="en-US" sz="1000">
                        <a:effectLst/>
                        <a:latin typeface="Times New Roman"/>
                        <a:ea typeface="Calibri"/>
                        <a:cs typeface="B Lotu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114925" algn="l"/>
                        </a:tabLst>
                      </a:pPr>
                      <a:r>
                        <a:rPr lang="fa-IR" sz="1200">
                          <a:effectLst/>
                          <a:latin typeface="Calibri"/>
                          <a:ea typeface="Calibri"/>
                          <a:cs typeface="B Zar"/>
                        </a:rPr>
                        <a:t>5</a:t>
                      </a:r>
                      <a:endParaRPr lang="en-US" sz="1000">
                        <a:effectLst/>
                        <a:latin typeface="Times New Roman"/>
                        <a:ea typeface="Calibri"/>
                        <a:cs typeface="B Lotu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114925" algn="l"/>
                        </a:tabLst>
                      </a:pPr>
                      <a:r>
                        <a:rPr lang="fa-IR" sz="1200" dirty="0" smtClean="0">
                          <a:effectLst/>
                          <a:latin typeface="Calibri"/>
                          <a:ea typeface="Calibri"/>
                          <a:cs typeface="B Zar"/>
                        </a:rPr>
                        <a:t>1/3</a:t>
                      </a:r>
                      <a:endParaRPr lang="en-US" sz="1000" dirty="0">
                        <a:effectLst/>
                        <a:latin typeface="Times New Roman"/>
                        <a:ea typeface="Calibri"/>
                        <a:cs typeface="B Lotu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114925" algn="l"/>
                        </a:tabLst>
                      </a:pPr>
                      <a:r>
                        <a:rPr lang="fa-IR" sz="1200">
                          <a:effectLst/>
                          <a:latin typeface="Calibri"/>
                          <a:ea typeface="Calibri"/>
                          <a:cs typeface="B Zar"/>
                        </a:rPr>
                        <a:t>کل</a:t>
                      </a:r>
                      <a:endParaRPr lang="en-US" sz="1000">
                        <a:effectLst/>
                        <a:latin typeface="Times New Roman"/>
                        <a:ea typeface="Calibri"/>
                        <a:cs typeface="B Lotu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114925" algn="l"/>
                        </a:tabLst>
                      </a:pPr>
                      <a:r>
                        <a:rPr lang="fa-IR" sz="1200">
                          <a:effectLst/>
                          <a:latin typeface="Calibri"/>
                          <a:ea typeface="Calibri"/>
                          <a:cs typeface="B Zar"/>
                        </a:rPr>
                        <a:t>379</a:t>
                      </a:r>
                      <a:endParaRPr lang="en-US" sz="1000">
                        <a:effectLst/>
                        <a:latin typeface="Times New Roman"/>
                        <a:ea typeface="Calibri"/>
                        <a:cs typeface="B Lotu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114925" algn="l"/>
                        </a:tabLst>
                      </a:pPr>
                      <a:r>
                        <a:rPr lang="fa-IR" sz="1200" dirty="0">
                          <a:effectLst/>
                          <a:latin typeface="Calibri"/>
                          <a:ea typeface="Calibri"/>
                          <a:cs typeface="B Zar"/>
                        </a:rPr>
                        <a:t>100%</a:t>
                      </a:r>
                      <a:endParaRPr lang="en-US" sz="1000" dirty="0">
                        <a:effectLst/>
                        <a:latin typeface="Times New Roman"/>
                        <a:ea typeface="Calibri"/>
                        <a:cs typeface="B Lotu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762000" y="1456430"/>
            <a:ext cx="2819400" cy="5386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511492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511492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511492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511492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511492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511492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511492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511492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511492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rtl="1"/>
            <a:r>
              <a:rPr lang="fa-IR" altLang="en-US" sz="1100" b="1" dirty="0" smtClean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B Zar" pitchFamily="2" charset="-78"/>
              </a:rPr>
              <a:t>توزیع فراوانی پاسخ‌دهندگان بر حسب سنوات خدمت</a:t>
            </a:r>
            <a:endParaRPr lang="en-US" altLang="en-US" sz="800" dirty="0" smtClean="0">
              <a:solidFill>
                <a:srgbClr val="000000"/>
              </a:solidFill>
            </a:endParaRPr>
          </a:p>
          <a:p>
            <a:pPr eaLnBrk="0" hangingPunct="0"/>
            <a:endParaRPr lang="en-US" altLang="en-US" dirty="0" smtClean="0">
              <a:solidFill>
                <a:srgbClr val="000000"/>
              </a:solidFill>
            </a:endParaRPr>
          </a:p>
        </p:txBody>
      </p:sp>
      <p:sp>
        <p:nvSpPr>
          <p:cNvPr id="9" name="Rectangle 2"/>
          <p:cNvSpPr>
            <a:spLocks noChangeArrowheads="1"/>
          </p:cNvSpPr>
          <p:nvPr/>
        </p:nvSpPr>
        <p:spPr bwMode="auto">
          <a:xfrm>
            <a:off x="5305425" y="3507704"/>
            <a:ext cx="3352800" cy="5386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511492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511492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511492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511492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511492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511492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511492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511492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511492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rtl="1"/>
            <a:r>
              <a:rPr lang="fa-IR" altLang="en-US" sz="1100" b="1" dirty="0" smtClean="0" bmk="_Toc478138321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B Zar" pitchFamily="2" charset="-78"/>
              </a:rPr>
              <a:t>توزیع فراوانی پاسخ‌دهندگان بر حسب وضعیت استخدامی</a:t>
            </a:r>
            <a:endParaRPr lang="en-US" altLang="en-US" sz="800" dirty="0" smtClean="0">
              <a:solidFill>
                <a:srgbClr val="000000"/>
              </a:solidFill>
            </a:endParaRPr>
          </a:p>
          <a:p>
            <a:pPr eaLnBrk="0" hangingPunct="0"/>
            <a:endParaRPr lang="en-US" altLang="en-US" dirty="0" smtClean="0">
              <a:solidFill>
                <a:srgbClr val="000000"/>
              </a:solidFill>
            </a:endParaRPr>
          </a:p>
        </p:txBody>
      </p:sp>
      <p:graphicFrame>
        <p:nvGraphicFramePr>
          <p:cNvPr id="10" name="Content Placeholder 6"/>
          <p:cNvGraphicFramePr>
            <a:graphicFrameLocks/>
          </p:cNvGraphicFramePr>
          <p:nvPr>
            <p:extLst/>
          </p:nvPr>
        </p:nvGraphicFramePr>
        <p:xfrm>
          <a:off x="5105400" y="3777008"/>
          <a:ext cx="3352801" cy="1358900"/>
        </p:xfrm>
        <a:graphic>
          <a:graphicData uri="http://schemas.openxmlformats.org/drawingml/2006/table">
            <a:tbl>
              <a:tblPr rtl="1" firstRow="1" firstCol="1" bandRow="1"/>
              <a:tblGrid>
                <a:gridCol w="1067094"/>
                <a:gridCol w="1084824"/>
                <a:gridCol w="1200883"/>
              </a:tblGrid>
              <a:tr h="307340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114925" algn="l"/>
                        </a:tabLst>
                      </a:pPr>
                      <a:r>
                        <a:rPr lang="fa-IR" sz="1100" dirty="0">
                          <a:effectLst/>
                          <a:latin typeface="Calibri"/>
                          <a:ea typeface="Calibri"/>
                          <a:cs typeface="B Zar"/>
                        </a:rPr>
                        <a:t>وضعیت استخدام</a:t>
                      </a:r>
                      <a:endParaRPr lang="en-US" sz="1000" dirty="0">
                        <a:effectLst/>
                        <a:latin typeface="Times New Roman"/>
                        <a:ea typeface="Calibri"/>
                        <a:cs typeface="B Lotu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114925" algn="l"/>
                        </a:tabLst>
                      </a:pPr>
                      <a:r>
                        <a:rPr lang="fa-IR" sz="1100" dirty="0">
                          <a:effectLst/>
                          <a:latin typeface="Calibri"/>
                          <a:ea typeface="Calibri"/>
                          <a:cs typeface="B Zar"/>
                        </a:rPr>
                        <a:t>فراواني</a:t>
                      </a:r>
                      <a:endParaRPr lang="en-US" sz="1000" dirty="0">
                        <a:effectLst/>
                        <a:latin typeface="Times New Roman"/>
                        <a:ea typeface="Calibri"/>
                        <a:cs typeface="B Lotu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114925" algn="l"/>
                        </a:tabLst>
                      </a:pPr>
                      <a:r>
                        <a:rPr lang="fa-IR" sz="1100">
                          <a:effectLst/>
                          <a:latin typeface="Calibri"/>
                          <a:ea typeface="Calibri"/>
                          <a:cs typeface="B Zar"/>
                        </a:rPr>
                        <a:t>درصد فراواني</a:t>
                      </a:r>
                      <a:endParaRPr lang="en-US" sz="1000">
                        <a:effectLst/>
                        <a:latin typeface="Times New Roman"/>
                        <a:ea typeface="Calibri"/>
                        <a:cs typeface="B Lotu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</a:tr>
              <a:tr h="76835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114925" algn="l"/>
                        </a:tabLst>
                      </a:pPr>
                      <a:r>
                        <a:rPr lang="fa-IR" sz="1200">
                          <a:effectLst/>
                          <a:latin typeface="Calibri"/>
                          <a:ea typeface="Calibri"/>
                          <a:cs typeface="B Zar"/>
                        </a:rPr>
                        <a:t>نامعلوم</a:t>
                      </a:r>
                      <a:endParaRPr lang="en-US" sz="1000">
                        <a:effectLst/>
                        <a:latin typeface="Times New Roman"/>
                        <a:ea typeface="Calibri"/>
                        <a:cs typeface="B Lotu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114925" algn="l"/>
                        </a:tabLst>
                      </a:pPr>
                      <a:r>
                        <a:rPr lang="fa-IR" sz="1200">
                          <a:effectLst/>
                          <a:latin typeface="Calibri"/>
                          <a:ea typeface="Calibri"/>
                          <a:cs typeface="B Zar"/>
                        </a:rPr>
                        <a:t>7</a:t>
                      </a:r>
                      <a:endParaRPr lang="en-US" sz="1000">
                        <a:effectLst/>
                        <a:latin typeface="Times New Roman"/>
                        <a:ea typeface="Calibri"/>
                        <a:cs typeface="B Lotu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114925" algn="l"/>
                        </a:tabLst>
                      </a:pPr>
                      <a:r>
                        <a:rPr lang="fa-IR" sz="12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1/8</a:t>
                      </a:r>
                      <a:endParaRPr lang="en-US" sz="1000" dirty="0">
                        <a:effectLst/>
                        <a:latin typeface="Times New Roman"/>
                        <a:ea typeface="Calibri"/>
                        <a:cs typeface="B Lotu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114925" algn="l"/>
                        </a:tabLst>
                      </a:pPr>
                      <a:r>
                        <a:rPr lang="fa-IR" sz="1200" dirty="0">
                          <a:effectLst/>
                          <a:latin typeface="Calibri"/>
                          <a:ea typeface="Calibri"/>
                          <a:cs typeface="B Zar"/>
                        </a:rPr>
                        <a:t>رسمی و پیمانی</a:t>
                      </a:r>
                      <a:endParaRPr lang="en-US" sz="1000" dirty="0">
                        <a:effectLst/>
                        <a:latin typeface="Times New Roman"/>
                        <a:ea typeface="Calibri"/>
                        <a:cs typeface="B Lotu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114925" algn="l"/>
                        </a:tabLst>
                      </a:pPr>
                      <a:r>
                        <a:rPr lang="fa-IR" sz="1200">
                          <a:effectLst/>
                          <a:latin typeface="Calibri"/>
                          <a:ea typeface="Calibri"/>
                          <a:cs typeface="B Zar"/>
                        </a:rPr>
                        <a:t>315</a:t>
                      </a:r>
                      <a:endParaRPr lang="en-US" sz="1000">
                        <a:effectLst/>
                        <a:latin typeface="Times New Roman"/>
                        <a:ea typeface="Calibri"/>
                        <a:cs typeface="B Lotu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114925" algn="l"/>
                        </a:tabLst>
                      </a:pPr>
                      <a:r>
                        <a:rPr lang="fa-IR" sz="1200" dirty="0" smtClean="0">
                          <a:effectLst/>
                          <a:latin typeface="Calibri"/>
                          <a:ea typeface="Calibri"/>
                          <a:cs typeface="B Zar"/>
                        </a:rPr>
                        <a:t>83/2</a:t>
                      </a:r>
                      <a:endParaRPr lang="en-US" sz="1000" dirty="0">
                        <a:effectLst/>
                        <a:latin typeface="Times New Roman"/>
                        <a:ea typeface="Calibri"/>
                        <a:cs typeface="B Lotu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6695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114925" algn="l"/>
                        </a:tabLst>
                      </a:pPr>
                      <a:r>
                        <a:rPr lang="fa-IR" sz="1200">
                          <a:effectLst/>
                          <a:latin typeface="Calibri"/>
                          <a:ea typeface="Calibri"/>
                          <a:cs typeface="B Zar"/>
                        </a:rPr>
                        <a:t>حق‌التدریس و قراردادی</a:t>
                      </a:r>
                      <a:endParaRPr lang="en-US" sz="1000">
                        <a:effectLst/>
                        <a:latin typeface="Times New Roman"/>
                        <a:ea typeface="Calibri"/>
                        <a:cs typeface="B Lotu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114925" algn="l"/>
                        </a:tabLst>
                      </a:pPr>
                      <a:r>
                        <a:rPr lang="fa-IR" sz="1200">
                          <a:effectLst/>
                          <a:latin typeface="Calibri"/>
                          <a:ea typeface="Calibri"/>
                          <a:cs typeface="B Zar"/>
                        </a:rPr>
                        <a:t>57</a:t>
                      </a:r>
                      <a:endParaRPr lang="en-US" sz="1000">
                        <a:effectLst/>
                        <a:latin typeface="Times New Roman"/>
                        <a:ea typeface="Calibri"/>
                        <a:cs typeface="B Lotu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114925" algn="l"/>
                        </a:tabLst>
                      </a:pPr>
                      <a:r>
                        <a:rPr lang="fa-IR" sz="1200" dirty="0">
                          <a:effectLst/>
                          <a:latin typeface="Calibri"/>
                          <a:ea typeface="Calibri"/>
                          <a:cs typeface="B Zar"/>
                        </a:rPr>
                        <a:t>15</a:t>
                      </a:r>
                      <a:endParaRPr lang="en-US" sz="1000" dirty="0">
                        <a:effectLst/>
                        <a:latin typeface="Times New Roman"/>
                        <a:ea typeface="Calibri"/>
                        <a:cs typeface="B Lotu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114925" algn="l"/>
                        </a:tabLst>
                      </a:pPr>
                      <a:r>
                        <a:rPr lang="fa-IR" sz="1200">
                          <a:effectLst/>
                          <a:latin typeface="Calibri"/>
                          <a:ea typeface="Calibri"/>
                          <a:cs typeface="B Zar"/>
                        </a:rPr>
                        <a:t>کل</a:t>
                      </a:r>
                      <a:endParaRPr lang="en-US" sz="1000">
                        <a:effectLst/>
                        <a:latin typeface="Times New Roman"/>
                        <a:ea typeface="Calibri"/>
                        <a:cs typeface="B Lotu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114925" algn="l"/>
                        </a:tabLst>
                      </a:pPr>
                      <a:r>
                        <a:rPr lang="fa-IR" sz="1200">
                          <a:effectLst/>
                          <a:latin typeface="Calibri"/>
                          <a:ea typeface="Calibri"/>
                          <a:cs typeface="B Zar"/>
                        </a:rPr>
                        <a:t>379</a:t>
                      </a:r>
                      <a:endParaRPr lang="en-US" sz="1000">
                        <a:effectLst/>
                        <a:latin typeface="Times New Roman"/>
                        <a:ea typeface="Calibri"/>
                        <a:cs typeface="B Lotu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114925" algn="l"/>
                        </a:tabLst>
                      </a:pPr>
                      <a:r>
                        <a:rPr lang="fa-IR" sz="1200" dirty="0">
                          <a:effectLst/>
                          <a:latin typeface="Calibri"/>
                          <a:ea typeface="Calibri"/>
                          <a:cs typeface="B Zar"/>
                        </a:rPr>
                        <a:t>100%</a:t>
                      </a:r>
                      <a:endParaRPr lang="en-US" sz="1000" dirty="0">
                        <a:effectLst/>
                        <a:latin typeface="Times New Roman"/>
                        <a:ea typeface="Calibri"/>
                        <a:cs typeface="B Lotu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1" name="Rectangle 3"/>
          <p:cNvSpPr>
            <a:spLocks noChangeArrowheads="1"/>
          </p:cNvSpPr>
          <p:nvPr/>
        </p:nvSpPr>
        <p:spPr bwMode="auto">
          <a:xfrm>
            <a:off x="1295400" y="3472656"/>
            <a:ext cx="2695575" cy="5386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511492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511492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511492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511492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511492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511492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511492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511492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511492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rtl="1"/>
            <a:r>
              <a:rPr lang="fa-IR" altLang="en-US" sz="1100" b="1" dirty="0" smtClean="0" bmk="_Toc478138324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B Zar" pitchFamily="2" charset="-78"/>
              </a:rPr>
              <a:t>توزيع فراواني پاسخ دهندگان بر حسب تحصیلات</a:t>
            </a:r>
            <a:endParaRPr lang="en-US" altLang="en-US" sz="800" dirty="0" smtClean="0">
              <a:solidFill>
                <a:srgbClr val="000000"/>
              </a:solidFill>
            </a:endParaRPr>
          </a:p>
          <a:p>
            <a:pPr eaLnBrk="0" hangingPunct="0"/>
            <a:endParaRPr lang="en-US" altLang="en-US" dirty="0" smtClean="0">
              <a:solidFill>
                <a:srgbClr val="000000"/>
              </a:solidFill>
            </a:endParaRPr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/>
          </p:nvPr>
        </p:nvGraphicFramePr>
        <p:xfrm>
          <a:off x="457200" y="3733800"/>
          <a:ext cx="3962400" cy="1812290"/>
        </p:xfrm>
        <a:graphic>
          <a:graphicData uri="http://schemas.openxmlformats.org/drawingml/2006/table">
            <a:tbl>
              <a:tblPr rtl="1" firstRow="1" firstCol="1" bandRow="1"/>
              <a:tblGrid>
                <a:gridCol w="1172210"/>
                <a:gridCol w="1370965"/>
                <a:gridCol w="1419225"/>
              </a:tblGrid>
              <a:tr h="307340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114925" algn="l"/>
                        </a:tabLst>
                      </a:pPr>
                      <a:r>
                        <a:rPr lang="fa-IR" sz="1100" dirty="0">
                          <a:effectLst/>
                          <a:latin typeface="Calibri"/>
                          <a:ea typeface="Calibri"/>
                          <a:cs typeface="B Zar"/>
                        </a:rPr>
                        <a:t>سطح تحصیلات</a:t>
                      </a:r>
                      <a:endParaRPr lang="en-US" sz="1000" dirty="0">
                        <a:effectLst/>
                        <a:latin typeface="Times New Roman"/>
                        <a:ea typeface="Calibri"/>
                        <a:cs typeface="B Lotu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114925" algn="l"/>
                        </a:tabLst>
                      </a:pPr>
                      <a:r>
                        <a:rPr lang="fa-IR" sz="1100" dirty="0">
                          <a:effectLst/>
                          <a:latin typeface="Calibri"/>
                          <a:ea typeface="Calibri"/>
                          <a:cs typeface="B Zar"/>
                        </a:rPr>
                        <a:t>فراواني</a:t>
                      </a:r>
                      <a:endParaRPr lang="en-US" sz="1000" dirty="0">
                        <a:effectLst/>
                        <a:latin typeface="Times New Roman"/>
                        <a:ea typeface="Calibri"/>
                        <a:cs typeface="B Lotu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114925" algn="l"/>
                        </a:tabLst>
                      </a:pPr>
                      <a:r>
                        <a:rPr lang="fa-IR" sz="1100">
                          <a:effectLst/>
                          <a:latin typeface="Calibri"/>
                          <a:ea typeface="Calibri"/>
                          <a:cs typeface="B Zar"/>
                        </a:rPr>
                        <a:t>درصد فراواني</a:t>
                      </a:r>
                      <a:endParaRPr lang="en-US" sz="1000">
                        <a:effectLst/>
                        <a:latin typeface="Times New Roman"/>
                        <a:ea typeface="Calibri"/>
                        <a:cs typeface="B Lotu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</a:tr>
              <a:tr h="76835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114925" algn="l"/>
                        </a:tabLst>
                      </a:pPr>
                      <a:r>
                        <a:rPr lang="fa-IR" sz="1200">
                          <a:effectLst/>
                          <a:latin typeface="Calibri"/>
                          <a:ea typeface="Calibri"/>
                          <a:cs typeface="B Zar"/>
                        </a:rPr>
                        <a:t>نامعلوم</a:t>
                      </a:r>
                      <a:endParaRPr lang="en-US" sz="1000">
                        <a:effectLst/>
                        <a:latin typeface="Times New Roman"/>
                        <a:ea typeface="Calibri"/>
                        <a:cs typeface="B Lotu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114925" algn="l"/>
                        </a:tabLst>
                      </a:pPr>
                      <a:r>
                        <a:rPr lang="fa-IR" sz="1200">
                          <a:effectLst/>
                          <a:latin typeface="Calibri"/>
                          <a:ea typeface="Calibri"/>
                          <a:cs typeface="B Zar"/>
                        </a:rPr>
                        <a:t>7</a:t>
                      </a:r>
                      <a:endParaRPr lang="en-US" sz="1000">
                        <a:effectLst/>
                        <a:latin typeface="Times New Roman"/>
                        <a:ea typeface="Calibri"/>
                        <a:cs typeface="B Lotu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114925" algn="l"/>
                        </a:tabLst>
                      </a:pPr>
                      <a:r>
                        <a:rPr lang="fa-IR" sz="1200" dirty="0" smtClean="0">
                          <a:effectLst/>
                          <a:latin typeface="Calibri"/>
                          <a:ea typeface="Calibri"/>
                          <a:cs typeface="B Zar"/>
                        </a:rPr>
                        <a:t>1/8</a:t>
                      </a:r>
                      <a:endParaRPr lang="en-US" sz="1000" dirty="0">
                        <a:effectLst/>
                        <a:latin typeface="Times New Roman"/>
                        <a:ea typeface="Calibri"/>
                        <a:cs typeface="B Lotu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114925" algn="l"/>
                        </a:tabLst>
                      </a:pPr>
                      <a:r>
                        <a:rPr lang="fa-IR" sz="1200">
                          <a:effectLst/>
                          <a:latin typeface="Calibri"/>
                          <a:ea typeface="Calibri"/>
                          <a:cs typeface="B Zar"/>
                        </a:rPr>
                        <a:t>دیپلم و پایین‌تر</a:t>
                      </a:r>
                      <a:endParaRPr lang="en-US" sz="1000">
                        <a:effectLst/>
                        <a:latin typeface="Times New Roman"/>
                        <a:ea typeface="Calibri"/>
                        <a:cs typeface="B Lotu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114925" algn="l"/>
                        </a:tabLst>
                      </a:pPr>
                      <a:r>
                        <a:rPr lang="fa-IR" sz="1200">
                          <a:effectLst/>
                          <a:latin typeface="Calibri"/>
                          <a:ea typeface="Calibri"/>
                          <a:cs typeface="B Zar"/>
                        </a:rPr>
                        <a:t>2</a:t>
                      </a:r>
                      <a:endParaRPr lang="en-US" sz="1000">
                        <a:effectLst/>
                        <a:latin typeface="Times New Roman"/>
                        <a:ea typeface="Calibri"/>
                        <a:cs typeface="B Lotu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114925" algn="l"/>
                        </a:tabLst>
                      </a:pPr>
                      <a:r>
                        <a:rPr lang="fa-IR" sz="1200" dirty="0" smtClean="0">
                          <a:effectLst/>
                          <a:latin typeface="Calibri"/>
                          <a:ea typeface="Calibri"/>
                          <a:cs typeface="B Zar"/>
                        </a:rPr>
                        <a:t>0.5</a:t>
                      </a:r>
                      <a:endParaRPr lang="en-US" sz="1000" dirty="0">
                        <a:effectLst/>
                        <a:latin typeface="Times New Roman"/>
                        <a:ea typeface="Calibri"/>
                        <a:cs typeface="B Lotu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6695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114925" algn="l"/>
                        </a:tabLst>
                      </a:pPr>
                      <a:r>
                        <a:rPr lang="fa-IR" sz="1200">
                          <a:effectLst/>
                          <a:latin typeface="Calibri"/>
                          <a:ea typeface="Calibri"/>
                          <a:cs typeface="B Zar"/>
                        </a:rPr>
                        <a:t>کاردانی</a:t>
                      </a:r>
                      <a:endParaRPr lang="en-US" sz="1000">
                        <a:effectLst/>
                        <a:latin typeface="Times New Roman"/>
                        <a:ea typeface="Calibri"/>
                        <a:cs typeface="B Lotu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114925" algn="l"/>
                        </a:tabLst>
                      </a:pPr>
                      <a:r>
                        <a:rPr lang="fa-IR" sz="1200">
                          <a:effectLst/>
                          <a:latin typeface="Calibri"/>
                          <a:ea typeface="Calibri"/>
                          <a:cs typeface="B Zar"/>
                        </a:rPr>
                        <a:t>39</a:t>
                      </a:r>
                      <a:endParaRPr lang="en-US" sz="1000">
                        <a:effectLst/>
                        <a:latin typeface="Times New Roman"/>
                        <a:ea typeface="Calibri"/>
                        <a:cs typeface="B Lotu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114925" algn="l"/>
                        </a:tabLst>
                      </a:pPr>
                      <a:r>
                        <a:rPr lang="fa-IR" sz="1200" dirty="0" smtClean="0">
                          <a:effectLst/>
                          <a:latin typeface="Calibri"/>
                          <a:ea typeface="Calibri"/>
                          <a:cs typeface="B Zar"/>
                        </a:rPr>
                        <a:t>10/4</a:t>
                      </a:r>
                      <a:endParaRPr lang="en-US" sz="1000" dirty="0">
                        <a:effectLst/>
                        <a:latin typeface="Times New Roman"/>
                        <a:ea typeface="Calibri"/>
                        <a:cs typeface="B Lotu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6695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114925" algn="l"/>
                        </a:tabLst>
                      </a:pPr>
                      <a:r>
                        <a:rPr lang="fa-IR" sz="1200">
                          <a:effectLst/>
                          <a:latin typeface="Calibri"/>
                          <a:ea typeface="Calibri"/>
                          <a:cs typeface="B Zar"/>
                        </a:rPr>
                        <a:t>کارشناسی</a:t>
                      </a:r>
                      <a:endParaRPr lang="en-US" sz="1000">
                        <a:effectLst/>
                        <a:latin typeface="Times New Roman"/>
                        <a:ea typeface="Calibri"/>
                        <a:cs typeface="B Lotu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114925" algn="l"/>
                        </a:tabLst>
                      </a:pPr>
                      <a:r>
                        <a:rPr lang="fa-IR" sz="1200">
                          <a:effectLst/>
                          <a:latin typeface="Calibri"/>
                          <a:ea typeface="Calibri"/>
                          <a:cs typeface="B Zar"/>
                        </a:rPr>
                        <a:t>252</a:t>
                      </a:r>
                      <a:endParaRPr lang="en-US" sz="1000">
                        <a:effectLst/>
                        <a:latin typeface="Times New Roman"/>
                        <a:ea typeface="Calibri"/>
                        <a:cs typeface="B Lotu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114925" algn="l"/>
                        </a:tabLst>
                      </a:pPr>
                      <a:r>
                        <a:rPr lang="fa-IR" sz="1200" dirty="0" smtClean="0">
                          <a:effectLst/>
                          <a:latin typeface="Calibri"/>
                          <a:ea typeface="Calibri"/>
                          <a:cs typeface="B Zar"/>
                        </a:rPr>
                        <a:t>66/5</a:t>
                      </a:r>
                      <a:endParaRPr lang="en-US" sz="1000" dirty="0">
                        <a:effectLst/>
                        <a:latin typeface="Times New Roman"/>
                        <a:ea typeface="Calibri"/>
                        <a:cs typeface="B Lotu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675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114925" algn="l"/>
                        </a:tabLst>
                      </a:pPr>
                      <a:r>
                        <a:rPr lang="fa-IR" sz="1200">
                          <a:effectLst/>
                          <a:latin typeface="Calibri"/>
                          <a:ea typeface="Calibri"/>
                          <a:cs typeface="B Zar"/>
                        </a:rPr>
                        <a:t>کارشناسی ارشد و بالاتر</a:t>
                      </a:r>
                      <a:endParaRPr lang="en-US" sz="1000">
                        <a:effectLst/>
                        <a:latin typeface="Times New Roman"/>
                        <a:ea typeface="Calibri"/>
                        <a:cs typeface="B Lotu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114925" algn="l"/>
                        </a:tabLst>
                      </a:pPr>
                      <a:r>
                        <a:rPr lang="fa-IR" sz="1200">
                          <a:effectLst/>
                          <a:latin typeface="Calibri"/>
                          <a:ea typeface="Calibri"/>
                          <a:cs typeface="B Zar"/>
                        </a:rPr>
                        <a:t>79</a:t>
                      </a:r>
                      <a:endParaRPr lang="en-US" sz="1000">
                        <a:effectLst/>
                        <a:latin typeface="Times New Roman"/>
                        <a:ea typeface="Calibri"/>
                        <a:cs typeface="B Lotu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114925" algn="l"/>
                        </a:tabLst>
                      </a:pPr>
                      <a:r>
                        <a:rPr lang="fa-IR" sz="1200" dirty="0" smtClean="0">
                          <a:effectLst/>
                          <a:latin typeface="Calibri"/>
                          <a:ea typeface="Calibri"/>
                          <a:cs typeface="B Zar"/>
                        </a:rPr>
                        <a:t>20/8</a:t>
                      </a:r>
                      <a:endParaRPr lang="en-US" sz="1000" dirty="0">
                        <a:effectLst/>
                        <a:latin typeface="Times New Roman"/>
                        <a:ea typeface="Calibri"/>
                        <a:cs typeface="B Lotu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114925" algn="l"/>
                        </a:tabLst>
                      </a:pPr>
                      <a:r>
                        <a:rPr lang="fa-IR" sz="1200">
                          <a:effectLst/>
                          <a:latin typeface="Calibri"/>
                          <a:ea typeface="Calibri"/>
                          <a:cs typeface="B Zar"/>
                        </a:rPr>
                        <a:t>کل</a:t>
                      </a:r>
                      <a:endParaRPr lang="en-US" sz="1000">
                        <a:effectLst/>
                        <a:latin typeface="Times New Roman"/>
                        <a:ea typeface="Calibri"/>
                        <a:cs typeface="B Lotu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114925" algn="l"/>
                        </a:tabLst>
                      </a:pPr>
                      <a:r>
                        <a:rPr lang="fa-IR" sz="1200">
                          <a:effectLst/>
                          <a:latin typeface="Calibri"/>
                          <a:ea typeface="Calibri"/>
                          <a:cs typeface="B Zar"/>
                        </a:rPr>
                        <a:t>379</a:t>
                      </a:r>
                      <a:endParaRPr lang="en-US" sz="1000">
                        <a:effectLst/>
                        <a:latin typeface="Times New Roman"/>
                        <a:ea typeface="Calibri"/>
                        <a:cs typeface="B Lotu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114925" algn="l"/>
                        </a:tabLst>
                      </a:pPr>
                      <a:r>
                        <a:rPr lang="fa-IR" sz="1200" dirty="0">
                          <a:effectLst/>
                          <a:latin typeface="Calibri"/>
                          <a:ea typeface="Calibri"/>
                          <a:cs typeface="B Zar"/>
                        </a:rPr>
                        <a:t>100%</a:t>
                      </a:r>
                      <a:endParaRPr lang="en-US" sz="1000" dirty="0">
                        <a:effectLst/>
                        <a:latin typeface="Times New Roman"/>
                        <a:ea typeface="Calibri"/>
                        <a:cs typeface="B Lotu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Rounded Rectangle 5"/>
          <p:cNvSpPr/>
          <p:nvPr/>
        </p:nvSpPr>
        <p:spPr>
          <a:xfrm>
            <a:off x="381000" y="5715000"/>
            <a:ext cx="8686800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1600" b="1" dirty="0" smtClean="0">
                <a:solidFill>
                  <a:srgbClr val="000000"/>
                </a:solidFill>
                <a:cs typeface="B Zar" panose="00000400000000000000" pitchFamily="2" charset="-78"/>
              </a:rPr>
              <a:t>حدود 82 درصد دارای سن 31 سال به بالا، حدود 86% دارای سنوات بالای 10 سال، حدود 83 درصد رسمی و پیمانی و حدود 87 درصد لیسانس و بالاتر</a:t>
            </a:r>
            <a:endParaRPr lang="en-US" sz="1600" b="1" dirty="0">
              <a:solidFill>
                <a:srgbClr val="000000"/>
              </a:solidFill>
              <a:cs typeface="B Zar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29034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pPr lvl="0" algn="ctr" rtl="1">
              <a:lnSpc>
                <a:spcPct val="115000"/>
              </a:lnSpc>
              <a:spcBef>
                <a:spcPts val="0"/>
              </a:spcBef>
            </a:pPr>
            <a:r>
              <a:rPr lang="fa-IR" sz="2400" b="1" kern="0" dirty="0" smtClean="0">
                <a:solidFill>
                  <a:srgbClr val="00B050"/>
                </a:solidFill>
                <a:latin typeface="Times New Roman"/>
                <a:ea typeface="Times New Roman"/>
                <a:cs typeface="B Zar"/>
              </a:rPr>
              <a:t>يافته هاي پژوهش</a:t>
            </a:r>
            <a:r>
              <a:rPr kumimoji="0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/>
                <a:ea typeface="Times New Roman"/>
                <a:cs typeface="B Zar"/>
              </a:rPr>
              <a:t/>
            </a:r>
            <a:br>
              <a:rPr kumimoji="0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/>
                <a:ea typeface="Times New Roman"/>
                <a:cs typeface="B Zar"/>
              </a:rPr>
            </a:br>
            <a:endParaRPr lang="en-US" sz="2400" dirty="0">
              <a:solidFill>
                <a:srgbClr val="00B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1143000"/>
            <a:ext cx="7086600" cy="735013"/>
          </a:xfrm>
        </p:spPr>
        <p:txBody>
          <a:bodyPr>
            <a:normAutofit/>
          </a:bodyPr>
          <a:lstStyle/>
          <a:p>
            <a:pPr marL="0" marR="0" indent="0" algn="r" rtl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fa-IR" sz="2400" b="1" dirty="0" smtClean="0">
                <a:solidFill>
                  <a:srgbClr val="00B050"/>
                </a:solidFill>
                <a:effectLst/>
                <a:latin typeface="Times New Roman"/>
                <a:cs typeface="B Zar"/>
              </a:rPr>
              <a:t>سوال اول- ابعاد و نشانگان یک مدرسه پژوهش محور کدامند؟</a:t>
            </a:r>
            <a:endParaRPr lang="en-US" sz="2400" b="1" dirty="0" smtClean="0">
              <a:solidFill>
                <a:srgbClr val="00B050"/>
              </a:solidFill>
              <a:effectLst/>
              <a:latin typeface="Times New Roman"/>
              <a:cs typeface="B Zar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2609850" y="3786981"/>
            <a:ext cx="1524000" cy="609600"/>
          </a:xfrm>
          <a:prstGeom prst="roundRect">
            <a:avLst/>
          </a:prstGeom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Rounded Rectangle 5"/>
          <p:cNvSpPr/>
          <p:nvPr/>
        </p:nvSpPr>
        <p:spPr>
          <a:xfrm>
            <a:off x="2619375" y="2057400"/>
            <a:ext cx="1524000" cy="609600"/>
          </a:xfrm>
          <a:prstGeom prst="roundRect">
            <a:avLst/>
          </a:prstGeom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ounded Rectangle 7"/>
          <p:cNvSpPr/>
          <p:nvPr/>
        </p:nvSpPr>
        <p:spPr>
          <a:xfrm>
            <a:off x="5298281" y="3557985"/>
            <a:ext cx="1524000" cy="609600"/>
          </a:xfrm>
          <a:prstGeom prst="roundRect">
            <a:avLst/>
          </a:prstGeom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ounded Rectangle 8"/>
          <p:cNvSpPr/>
          <p:nvPr/>
        </p:nvSpPr>
        <p:spPr>
          <a:xfrm>
            <a:off x="2209800" y="2147094"/>
            <a:ext cx="4800600" cy="2080419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ounded Rectangle 9"/>
          <p:cNvSpPr/>
          <p:nvPr/>
        </p:nvSpPr>
        <p:spPr>
          <a:xfrm>
            <a:off x="4038600" y="2890639"/>
            <a:ext cx="1314450" cy="6096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fa-IR" dirty="0">
                <a:solidFill>
                  <a:prstClr val="black"/>
                </a:solidFill>
                <a:ea typeface="Calibri"/>
                <a:cs typeface="B Zar"/>
              </a:rPr>
              <a:t>مدرسه </a:t>
            </a:r>
            <a:r>
              <a:rPr lang="fa-IR" dirty="0" smtClean="0">
                <a:solidFill>
                  <a:prstClr val="black"/>
                </a:solidFill>
                <a:ea typeface="Calibri"/>
                <a:cs typeface="B Zar"/>
              </a:rPr>
              <a:t>پژوهش محور</a:t>
            </a:r>
            <a:endParaRPr lang="en-US" dirty="0">
              <a:solidFill>
                <a:prstClr val="black"/>
              </a:solidFill>
            </a:endParaRPr>
          </a:p>
        </p:txBody>
      </p:sp>
      <p:cxnSp>
        <p:nvCxnSpPr>
          <p:cNvPr id="12" name="Straight Connector 11"/>
          <p:cNvCxnSpPr/>
          <p:nvPr/>
        </p:nvCxnSpPr>
        <p:spPr>
          <a:xfrm>
            <a:off x="4695825" y="2147094"/>
            <a:ext cx="0" cy="74354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endCxn id="9" idx="3"/>
          </p:cNvCxnSpPr>
          <p:nvPr/>
        </p:nvCxnSpPr>
        <p:spPr>
          <a:xfrm>
            <a:off x="5362575" y="3187303"/>
            <a:ext cx="1647825" cy="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endCxn id="9" idx="1"/>
          </p:cNvCxnSpPr>
          <p:nvPr/>
        </p:nvCxnSpPr>
        <p:spPr>
          <a:xfrm flipH="1">
            <a:off x="2209800" y="3187303"/>
            <a:ext cx="1828800" cy="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4695825" y="3541713"/>
            <a:ext cx="0" cy="6858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5" name="Rounded Rectangle 24"/>
          <p:cNvSpPr/>
          <p:nvPr/>
        </p:nvSpPr>
        <p:spPr>
          <a:xfrm>
            <a:off x="5372100" y="2422525"/>
            <a:ext cx="1323974" cy="529829"/>
          </a:xfrm>
          <a:prstGeom prst="round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fa-IR" sz="1600" dirty="0">
                <a:solidFill>
                  <a:prstClr val="black"/>
                </a:solidFill>
                <a:ea typeface="Calibri"/>
                <a:cs typeface="B Zar"/>
              </a:rPr>
              <a:t>فرهنگ و ساختار پژوهش محور</a:t>
            </a:r>
            <a:endParaRPr lang="en-US" sz="1600" dirty="0">
              <a:solidFill>
                <a:prstClr val="black"/>
              </a:solidFill>
            </a:endParaRPr>
          </a:p>
        </p:txBody>
      </p:sp>
      <p:sp>
        <p:nvSpPr>
          <p:cNvPr id="26" name="Rounded Rectangle 25"/>
          <p:cNvSpPr/>
          <p:nvPr/>
        </p:nvSpPr>
        <p:spPr>
          <a:xfrm>
            <a:off x="2538413" y="2453283"/>
            <a:ext cx="1171574" cy="563563"/>
          </a:xfrm>
          <a:prstGeom prst="round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fa-IR" sz="1600" dirty="0">
                <a:solidFill>
                  <a:prstClr val="black"/>
                </a:solidFill>
                <a:ea typeface="Calibri"/>
                <a:cs typeface="B Zar"/>
              </a:rPr>
              <a:t>مدیر پژوهش محور</a:t>
            </a:r>
            <a:endParaRPr lang="en-US" sz="1600" dirty="0">
              <a:solidFill>
                <a:prstClr val="black"/>
              </a:solidFill>
            </a:endParaRPr>
          </a:p>
        </p:txBody>
      </p:sp>
      <p:sp>
        <p:nvSpPr>
          <p:cNvPr id="27" name="Rounded Rectangle 26"/>
          <p:cNvSpPr/>
          <p:nvPr/>
        </p:nvSpPr>
        <p:spPr>
          <a:xfrm>
            <a:off x="5550694" y="3396455"/>
            <a:ext cx="1262062" cy="586582"/>
          </a:xfrm>
          <a:prstGeom prst="round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fa-IR" sz="1600" dirty="0">
                <a:solidFill>
                  <a:prstClr val="black"/>
                </a:solidFill>
                <a:ea typeface="Calibri"/>
                <a:cs typeface="B Zar"/>
              </a:rPr>
              <a:t>آموزش و یادگیری پژوهش</a:t>
            </a:r>
            <a:endParaRPr lang="en-US" sz="1600" dirty="0">
              <a:solidFill>
                <a:prstClr val="black"/>
              </a:solidFill>
            </a:endParaRPr>
          </a:p>
        </p:txBody>
      </p:sp>
      <p:sp>
        <p:nvSpPr>
          <p:cNvPr id="30" name="Rounded Rectangle 29"/>
          <p:cNvSpPr/>
          <p:nvPr/>
        </p:nvSpPr>
        <p:spPr>
          <a:xfrm>
            <a:off x="2397919" y="3377009"/>
            <a:ext cx="1371600" cy="689372"/>
          </a:xfrm>
          <a:prstGeom prst="round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fa-IR" sz="1600" dirty="0">
                <a:solidFill>
                  <a:prstClr val="black"/>
                </a:solidFill>
                <a:ea typeface="Calibri"/>
                <a:cs typeface="B Zar"/>
              </a:rPr>
              <a:t>معلم </a:t>
            </a:r>
            <a:r>
              <a:rPr lang="fa-IR" sz="1600" dirty="0" smtClean="0">
                <a:solidFill>
                  <a:prstClr val="black"/>
                </a:solidFill>
                <a:ea typeface="Calibri"/>
                <a:cs typeface="B Zar"/>
              </a:rPr>
              <a:t>پژوهش محور</a:t>
            </a:r>
            <a:endParaRPr lang="en-US" sz="16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23996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eft Arrow Callout 1"/>
          <p:cNvSpPr/>
          <p:nvPr/>
        </p:nvSpPr>
        <p:spPr>
          <a:xfrm>
            <a:off x="4800600" y="960620"/>
            <a:ext cx="2743199" cy="1447800"/>
          </a:xfrm>
          <a:prstGeom prst="leftArrowCallou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 rtl="1">
              <a:lnSpc>
                <a:spcPct val="115000"/>
              </a:lnSpc>
            </a:pPr>
            <a:r>
              <a:rPr lang="fa-IR" b="1" dirty="0">
                <a:solidFill>
                  <a:schemeClr val="tx1"/>
                </a:solidFill>
                <a:ea typeface="Calibri"/>
                <a:cs typeface="B Zar"/>
              </a:rPr>
              <a:t>بعد مدیر پژوهش </a:t>
            </a:r>
            <a:r>
              <a:rPr lang="fa-IR" b="1" dirty="0" smtClean="0">
                <a:solidFill>
                  <a:schemeClr val="tx1"/>
                </a:solidFill>
                <a:ea typeface="Calibri"/>
                <a:cs typeface="B Zar"/>
              </a:rPr>
              <a:t>محور</a:t>
            </a:r>
            <a:endParaRPr lang="fa-IR" b="1" dirty="0">
              <a:solidFill>
                <a:schemeClr val="tx1"/>
              </a:solidFill>
              <a:ea typeface="Calibri"/>
              <a:cs typeface="B Zar"/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990600" y="499360"/>
            <a:ext cx="2362200" cy="685800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 rtl="1">
              <a:lnSpc>
                <a:spcPct val="115000"/>
              </a:lnSpc>
            </a:pPr>
            <a:r>
              <a:rPr lang="fa-IR" b="1" dirty="0">
                <a:solidFill>
                  <a:schemeClr val="tx1"/>
                </a:solidFill>
                <a:ea typeface="Calibri"/>
                <a:cs typeface="B Zar"/>
              </a:rPr>
              <a:t>ترویج پژوهشگری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990600" y="1341620"/>
            <a:ext cx="2362200" cy="685800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 rtl="1">
              <a:lnSpc>
                <a:spcPct val="115000"/>
              </a:lnSpc>
            </a:pPr>
            <a:r>
              <a:rPr lang="fa-IR" b="1" dirty="0">
                <a:solidFill>
                  <a:schemeClr val="tx1"/>
                </a:solidFill>
                <a:ea typeface="Calibri"/>
                <a:cs typeface="B Zar"/>
              </a:rPr>
              <a:t>تسهیل پژوهشگري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990600" y="2183880"/>
            <a:ext cx="2362200" cy="685800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 rtl="1">
              <a:lnSpc>
                <a:spcPct val="115000"/>
              </a:lnSpc>
            </a:pPr>
            <a:r>
              <a:rPr lang="fa-IR" b="1" dirty="0">
                <a:solidFill>
                  <a:schemeClr val="tx1"/>
                </a:solidFill>
                <a:ea typeface="Calibri"/>
                <a:cs typeface="B Zar"/>
              </a:rPr>
              <a:t>رهبری توزیعی</a:t>
            </a:r>
          </a:p>
        </p:txBody>
      </p:sp>
      <p:sp>
        <p:nvSpPr>
          <p:cNvPr id="6" name="Right Brace 320"/>
          <p:cNvSpPr>
            <a:spLocks/>
          </p:cNvSpPr>
          <p:nvPr/>
        </p:nvSpPr>
        <p:spPr bwMode="auto">
          <a:xfrm>
            <a:off x="3747897" y="383404"/>
            <a:ext cx="450777" cy="2602232"/>
          </a:xfrm>
          <a:prstGeom prst="rightBrace">
            <a:avLst>
              <a:gd name="adj1" fmla="val 8336"/>
              <a:gd name="adj2" fmla="val 50000"/>
            </a:avLst>
          </a:prstGeom>
          <a:ln>
            <a:headEnd/>
            <a:tailEnd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endParaRPr lang="en-US" b="1">
              <a:cs typeface="B Zar" panose="00000400000000000000" pitchFamily="2" charset="-78"/>
            </a:endParaRPr>
          </a:p>
        </p:txBody>
      </p:sp>
      <p:sp>
        <p:nvSpPr>
          <p:cNvPr id="7" name="Left Arrow Callout 6"/>
          <p:cNvSpPr/>
          <p:nvPr/>
        </p:nvSpPr>
        <p:spPr>
          <a:xfrm>
            <a:off x="4800599" y="3581400"/>
            <a:ext cx="2857499" cy="1447800"/>
          </a:xfrm>
          <a:prstGeom prst="leftArrowCallou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 rtl="1">
              <a:lnSpc>
                <a:spcPct val="115000"/>
              </a:lnSpc>
            </a:pPr>
            <a:r>
              <a:rPr lang="fa-IR" b="1" dirty="0">
                <a:solidFill>
                  <a:schemeClr val="tx1"/>
                </a:solidFill>
                <a:ea typeface="Calibri"/>
                <a:cs typeface="B Zar"/>
              </a:rPr>
              <a:t>بعد </a:t>
            </a:r>
            <a:r>
              <a:rPr lang="fa-IR" b="1" dirty="0" smtClean="0">
                <a:solidFill>
                  <a:schemeClr val="tx1"/>
                </a:solidFill>
                <a:ea typeface="Calibri"/>
                <a:cs typeface="B Zar"/>
              </a:rPr>
              <a:t>معلم </a:t>
            </a:r>
            <a:r>
              <a:rPr lang="fa-IR" b="1" dirty="0">
                <a:solidFill>
                  <a:schemeClr val="tx1"/>
                </a:solidFill>
                <a:ea typeface="Calibri"/>
                <a:cs typeface="B Zar"/>
              </a:rPr>
              <a:t>پژوهش </a:t>
            </a:r>
            <a:r>
              <a:rPr lang="fa-IR" b="1" dirty="0" smtClean="0">
                <a:solidFill>
                  <a:schemeClr val="tx1"/>
                </a:solidFill>
                <a:ea typeface="Calibri"/>
                <a:cs typeface="B Zar"/>
              </a:rPr>
              <a:t>محور</a:t>
            </a:r>
            <a:endParaRPr lang="fa-IR" b="1" dirty="0">
              <a:solidFill>
                <a:schemeClr val="tx1"/>
              </a:solidFill>
              <a:ea typeface="Calibri"/>
              <a:cs typeface="B Zar"/>
            </a:endParaRPr>
          </a:p>
        </p:txBody>
      </p:sp>
      <p:sp>
        <p:nvSpPr>
          <p:cNvPr id="8" name="Right Brace 320"/>
          <p:cNvSpPr>
            <a:spLocks/>
          </p:cNvSpPr>
          <p:nvPr/>
        </p:nvSpPr>
        <p:spPr bwMode="auto">
          <a:xfrm>
            <a:off x="3747897" y="3352800"/>
            <a:ext cx="450777" cy="2602232"/>
          </a:xfrm>
          <a:prstGeom prst="rightBrace">
            <a:avLst>
              <a:gd name="adj1" fmla="val 8336"/>
              <a:gd name="adj2" fmla="val 50000"/>
            </a:avLst>
          </a:prstGeom>
          <a:ln>
            <a:headEnd/>
            <a:tailEnd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endParaRPr lang="en-US" b="1">
              <a:cs typeface="B Zar" panose="00000400000000000000" pitchFamily="2" charset="-78"/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990600" y="5098663"/>
            <a:ext cx="2293049" cy="685800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 rtl="1">
              <a:lnSpc>
                <a:spcPct val="115000"/>
              </a:lnSpc>
            </a:pPr>
            <a:r>
              <a:rPr lang="fa-IR" sz="1600" b="1" dirty="0">
                <a:solidFill>
                  <a:schemeClr val="tx1"/>
                </a:solidFill>
                <a:ea typeface="Calibri"/>
                <a:cs typeface="B Zar"/>
              </a:rPr>
              <a:t>ارتباطات و تعاملات حرفه ای</a:t>
            </a:r>
          </a:p>
        </p:txBody>
      </p:sp>
      <p:sp>
        <p:nvSpPr>
          <p:cNvPr id="11" name="Rounded Rectangle 10"/>
          <p:cNvSpPr/>
          <p:nvPr/>
        </p:nvSpPr>
        <p:spPr>
          <a:xfrm>
            <a:off x="990600" y="4256403"/>
            <a:ext cx="2352921" cy="685800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 rtl="1">
              <a:lnSpc>
                <a:spcPct val="115000"/>
              </a:lnSpc>
            </a:pPr>
            <a:r>
              <a:rPr lang="fa-IR" sz="1600" b="1" dirty="0">
                <a:solidFill>
                  <a:schemeClr val="tx1"/>
                </a:solidFill>
                <a:ea typeface="Calibri"/>
                <a:cs typeface="B Zar"/>
              </a:rPr>
              <a:t>دانش و مهارت های حرفه ای</a:t>
            </a:r>
          </a:p>
        </p:txBody>
      </p:sp>
      <p:sp>
        <p:nvSpPr>
          <p:cNvPr id="12" name="Rounded Rectangle 11"/>
          <p:cNvSpPr/>
          <p:nvPr/>
        </p:nvSpPr>
        <p:spPr>
          <a:xfrm>
            <a:off x="990600" y="3414143"/>
            <a:ext cx="2352919" cy="685800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 rtl="1">
              <a:lnSpc>
                <a:spcPct val="115000"/>
              </a:lnSpc>
            </a:pPr>
            <a:r>
              <a:rPr lang="fa-IR" b="1" dirty="0">
                <a:solidFill>
                  <a:schemeClr val="tx1"/>
                </a:solidFill>
                <a:ea typeface="Calibri"/>
                <a:cs typeface="B Zar"/>
              </a:rPr>
              <a:t>باور پژوهشی</a:t>
            </a:r>
          </a:p>
        </p:txBody>
      </p:sp>
    </p:spTree>
    <p:extLst>
      <p:ext uri="{BB962C8B-B14F-4D97-AF65-F5344CB8AC3E}">
        <p14:creationId xmlns:p14="http://schemas.microsoft.com/office/powerpoint/2010/main" xmlns="" val="1909463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755967" y="2259916"/>
            <a:ext cx="7772400" cy="609599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a-IR" sz="3000" b="1" dirty="0" smtClean="0">
                <a:solidFill>
                  <a:srgbClr val="000000"/>
                </a:solidFill>
                <a:latin typeface="Segoe UI"/>
                <a:ea typeface="Calibri"/>
                <a:cs typeface="B Titr"/>
              </a:rPr>
              <a:t>عنوان</a:t>
            </a:r>
            <a:endParaRPr lang="en-US" dirty="0"/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609600" y="3124200"/>
            <a:ext cx="7924800" cy="3200400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rtl="1">
              <a:lnSpc>
                <a:spcPct val="160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ar-SA" b="1" dirty="0" smtClean="0">
                <a:solidFill>
                  <a:srgbClr val="000000"/>
                </a:solidFill>
                <a:latin typeface="Segoe UI" panose="020B0502040204020203" pitchFamily="34" charset="0"/>
                <a:ea typeface="Calibri" panose="020F0502020204030204" pitchFamily="34" charset="0"/>
                <a:cs typeface="B Titr" panose="00000700000000000000" pitchFamily="2" charset="-78"/>
              </a:rPr>
              <a:t>طراحي، آزمون و پيشنهاد الگوي مدرسه</a:t>
            </a:r>
            <a:r>
              <a:rPr lang="ar-SA" dirty="0" smtClean="0">
                <a:solidFill>
                  <a:srgbClr val="000000"/>
                </a:solidFill>
                <a:latin typeface="Segoe UI" panose="020B0502040204020203" pitchFamily="34" charset="0"/>
                <a:ea typeface="Calibri" panose="020F0502020204030204" pitchFamily="34" charset="0"/>
                <a:cs typeface="B Titr" panose="00000700000000000000" pitchFamily="2" charset="-78"/>
              </a:rPr>
              <a:t> پژوهش محور</a:t>
            </a:r>
            <a:endParaRPr lang="en-US" sz="1400" dirty="0" smtClean="0">
              <a:latin typeface="Times New Roman" panose="02020603050405020304" pitchFamily="18" charset="0"/>
              <a:ea typeface="Calibri" panose="020F0502020204030204" pitchFamily="34" charset="0"/>
              <a:cs typeface="B Lotus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50473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999510824"/>
              </p:ext>
            </p:extLst>
          </p:nvPr>
        </p:nvGraphicFramePr>
        <p:xfrm>
          <a:off x="380999" y="457200"/>
          <a:ext cx="8534400" cy="5715000"/>
        </p:xfrm>
        <a:graphic>
          <a:graphicData uri="http://schemas.openxmlformats.org/drawingml/2006/table">
            <a:tbl>
              <a:tblPr rtl="1" firstRow="1" firstCol="1" bandRow="1"/>
              <a:tblGrid>
                <a:gridCol w="5871411"/>
                <a:gridCol w="1443789"/>
                <a:gridCol w="1219200"/>
              </a:tblGrid>
              <a:tr h="476007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20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B Zar" panose="00000400000000000000" pitchFamily="2" charset="-78"/>
                        </a:rPr>
                        <a:t>کدهای باز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B Zar" panose="00000400000000000000" pitchFamily="2" charset="-7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20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B Zar" panose="00000400000000000000" pitchFamily="2" charset="-78"/>
                        </a:rPr>
                        <a:t>کد محوری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B Zar" panose="00000400000000000000" pitchFamily="2" charset="-7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20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B Zar" panose="00000400000000000000" pitchFamily="2" charset="-78"/>
                        </a:rPr>
                        <a:t>کد انتخابی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B Zar" panose="00000400000000000000" pitchFamily="2" charset="-7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04436">
                <a:tc>
                  <a:txBody>
                    <a:bodyPr/>
                    <a:lstStyle/>
                    <a:p>
                      <a:pPr marL="228600" marR="0" algn="just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B Zar" panose="00000400000000000000" pitchFamily="2" charset="-78"/>
                        </a:rPr>
                        <a:t>نگرش مثبت نسبت به پژوهش،  ایجاد فرهنگ پژوهش، تبادل تجارب، داشتن تصویر روشن از آینده مدرسه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B Zar" panose="00000400000000000000" pitchFamily="2" charset="-7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B Zar" panose="00000400000000000000" pitchFamily="2" charset="-78"/>
                        </a:rPr>
                        <a:t>ترویج پژوهشگری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B Zar" panose="000004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71755" marR="71755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20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B Zar" panose="00000400000000000000" pitchFamily="2" charset="-78"/>
                        </a:rPr>
                        <a:t>مدیر پژوهش محور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B Zar" panose="00000400000000000000" pitchFamily="2" charset="-78"/>
                      </a:endParaRPr>
                    </a:p>
                  </a:txBody>
                  <a:tcPr marL="68580" marR="6858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2888146">
                <a:tc>
                  <a:txBody>
                    <a:bodyPr/>
                    <a:lstStyle/>
                    <a:p>
                      <a:pPr marL="228600" marR="0" algn="just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B Zar" panose="00000400000000000000" pitchFamily="2" charset="-78"/>
                        </a:rPr>
                        <a:t>متعهد، وفادار و حامی، کارگزار پژوهش، استفاده از ظرفیت های معلم و ظرفیت های برنامه درسی،  تقویت شوراهای مدرسه،  دانش پژوهش ، مشاور معلمان، آزادی عمل در اجرای بخشنامه ها،  تشکیل گروه های آموزشی و پژوهشی ، تشکیل کارگاه های آموزشی برای تقویت  دانش، نگرش و مهارت پژوهشی معلمان ، دعوت از استادان و مشاوران ، تامین منابع مورد نیاز پژوهش اعم از مادی- مالی- فضا و تجهیزات، ارتباط با محله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B Zar" panose="00000400000000000000" pitchFamily="2" charset="-7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B Zar" panose="00000400000000000000" pitchFamily="2" charset="-78"/>
                        </a:rPr>
                        <a:t>تسهیل پژوهشگری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B Zar" panose="000004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846411">
                <a:tc>
                  <a:txBody>
                    <a:bodyPr/>
                    <a:lstStyle/>
                    <a:p>
                      <a:pPr marL="22860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B Zar" panose="00000400000000000000" pitchFamily="2" charset="-78"/>
                        </a:rPr>
                        <a:t>رهبر آموزشی ، اعتماد به معلمان و دادن اختیار به آنان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B Zar" panose="00000400000000000000" pitchFamily="2" charset="-7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B Zar" panose="00000400000000000000" pitchFamily="2" charset="-78"/>
                        </a:rPr>
                        <a:t>رهبری توزیعی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B Zar" panose="000004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73576926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24184179"/>
              </p:ext>
            </p:extLst>
          </p:nvPr>
        </p:nvGraphicFramePr>
        <p:xfrm>
          <a:off x="152400" y="152400"/>
          <a:ext cx="8763000" cy="5800606"/>
        </p:xfrm>
        <a:graphic>
          <a:graphicData uri="http://schemas.openxmlformats.org/drawingml/2006/table">
            <a:tbl>
              <a:tblPr rtl="1" firstRow="1" firstCol="1" bandRow="1">
                <a:tableStyleId>{5C22544A-7EE6-4342-B048-85BDC9FD1C3A}</a:tableStyleId>
              </a:tblPr>
              <a:tblGrid>
                <a:gridCol w="6360242"/>
                <a:gridCol w="1325051"/>
                <a:gridCol w="1077707"/>
              </a:tblGrid>
              <a:tr h="386834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2000" dirty="0">
                          <a:effectLst/>
                          <a:cs typeface="B Zar" panose="00000400000000000000" pitchFamily="2" charset="-78"/>
                        </a:rPr>
                        <a:t>کدهای باز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B Zar" panose="000004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2000">
                          <a:effectLst/>
                          <a:cs typeface="B Zar" panose="00000400000000000000" pitchFamily="2" charset="-78"/>
                        </a:rPr>
                        <a:t>کد محوری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B Zar" panose="000004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2000">
                          <a:effectLst/>
                          <a:cs typeface="B Zar" panose="00000400000000000000" pitchFamily="2" charset="-78"/>
                        </a:rPr>
                        <a:t>کد انتخابی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B Zar" panose="00000400000000000000" pitchFamily="2" charset="-78"/>
                      </a:endParaRPr>
                    </a:p>
                  </a:txBody>
                  <a:tcPr marL="68580" marR="68580" marT="0" marB="0"/>
                </a:tc>
              </a:tr>
              <a:tr h="984419">
                <a:tc>
                  <a:txBody>
                    <a:bodyPr/>
                    <a:lstStyle/>
                    <a:p>
                      <a:pPr marL="238125" marR="0" algn="just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38125" algn="r"/>
                        </a:tabLst>
                      </a:pPr>
                      <a:r>
                        <a:rPr lang="fa-IR" sz="2000" dirty="0">
                          <a:solidFill>
                            <a:schemeClr val="tx1"/>
                          </a:solidFill>
                          <a:effectLst/>
                          <a:cs typeface="B Zar" panose="00000400000000000000" pitchFamily="2" charset="-78"/>
                        </a:rPr>
                        <a:t>داشتن باور پژوهش، گرایش به سمت پژوهش، انگیزه قوی برای یادگیری، مسوولیت پذیر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B Zar" panose="000004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2000">
                          <a:effectLst/>
                          <a:cs typeface="B Zar" panose="00000400000000000000" pitchFamily="2" charset="-78"/>
                        </a:rPr>
                        <a:t>باور پژوهش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B Zar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 rowSpan="3">
                  <a:txBody>
                    <a:bodyPr/>
                    <a:lstStyle/>
                    <a:p>
                      <a:pPr marL="71755" marR="71755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2000">
                          <a:effectLst/>
                          <a:cs typeface="B Zar" panose="00000400000000000000" pitchFamily="2" charset="-78"/>
                        </a:rPr>
                        <a:t>معلم پژوهش محور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B Zar" panose="00000400000000000000" pitchFamily="2" charset="-78"/>
                      </a:endParaRPr>
                    </a:p>
                  </a:txBody>
                  <a:tcPr marL="68580" marR="68580" marT="0" marB="0" vert="vert270" anchor="ctr"/>
                </a:tc>
              </a:tr>
              <a:tr h="2382016">
                <a:tc>
                  <a:txBody>
                    <a:bodyPr/>
                    <a:lstStyle/>
                    <a:p>
                      <a:pPr marL="238125" marR="0" algn="just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38125" algn="r"/>
                        </a:tabLst>
                      </a:pPr>
                      <a:r>
                        <a:rPr lang="fa-IR" sz="2000" dirty="0">
                          <a:solidFill>
                            <a:schemeClr val="tx1"/>
                          </a:solidFill>
                          <a:effectLst/>
                          <a:cs typeface="B Zar" panose="00000400000000000000" pitchFamily="2" charset="-78"/>
                        </a:rPr>
                        <a:t>کسب دانش و بینش پژوهش، تسهیل گر آموزش، توسعه فردی خود( صلاحیت ها و دانش حرفه ای)، داشتن رویکرد مسئله محور، استفاده از الگوهای اقدام  پژوهی و درس پژوهی، تولید دانش، استفاده از نتایج پژوهش های کلاسیک، دارای مهارت های عمومی تدریس مانند فناوری، روش پژوهش، آمار، زبان فارسی و نگارش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B Zar" panose="000004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2000">
                          <a:effectLst/>
                          <a:cs typeface="B Zar" panose="00000400000000000000" pitchFamily="2" charset="-78"/>
                        </a:rPr>
                        <a:t>دانش و مهارت های حرفه ای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B Zar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733131">
                <a:tc>
                  <a:txBody>
                    <a:bodyPr/>
                    <a:lstStyle/>
                    <a:p>
                      <a:pPr marL="238125" marR="0" algn="just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38125" algn="r"/>
                        </a:tabLst>
                      </a:pPr>
                      <a:r>
                        <a:rPr lang="fa-IR" sz="2000" dirty="0">
                          <a:solidFill>
                            <a:schemeClr val="tx1"/>
                          </a:solidFill>
                          <a:effectLst/>
                          <a:cs typeface="B Zar" panose="00000400000000000000" pitchFamily="2" charset="-78"/>
                        </a:rPr>
                        <a:t>فعالیت در قالب شورای معلمان و گروه های آموزشی، تعامل و ارتباط علمی  با افراد صاحب نظر، مشارکت جو و استقبال از کارهای گروهی و مشارکتی، هم فکری با همکاران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B Zar" panose="000004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2000" dirty="0">
                          <a:effectLst/>
                          <a:cs typeface="B Zar" panose="00000400000000000000" pitchFamily="2" charset="-78"/>
                        </a:rPr>
                        <a:t>ارتباطات و تعاملات حرفه ای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B Zar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33651795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1676400" y="990600"/>
            <a:ext cx="2732315" cy="6858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 rtl="1">
              <a:lnSpc>
                <a:spcPct val="115000"/>
              </a:lnSpc>
            </a:pPr>
            <a:r>
              <a:rPr lang="fa-IR" sz="1600" b="1" dirty="0">
                <a:solidFill>
                  <a:schemeClr val="tx1"/>
                </a:solidFill>
                <a:ea typeface="Calibri"/>
                <a:cs typeface="B Zar"/>
              </a:rPr>
              <a:t>فرهنگ پژوهش محور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1676400" y="2057400"/>
            <a:ext cx="2710544" cy="68580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 rtl="1">
              <a:lnSpc>
                <a:spcPct val="115000"/>
              </a:lnSpc>
            </a:pPr>
            <a:r>
              <a:rPr lang="fa-IR" b="1" dirty="0">
                <a:solidFill>
                  <a:schemeClr val="tx1"/>
                </a:solidFill>
                <a:ea typeface="Calibri"/>
                <a:cs typeface="B Zar"/>
              </a:rPr>
              <a:t>ساختارحمایتی و توانمندساز</a:t>
            </a:r>
          </a:p>
        </p:txBody>
      </p:sp>
      <p:sp>
        <p:nvSpPr>
          <p:cNvPr id="8" name="Left Arrow Callout 7"/>
          <p:cNvSpPr/>
          <p:nvPr/>
        </p:nvSpPr>
        <p:spPr>
          <a:xfrm>
            <a:off x="5638800" y="2209800"/>
            <a:ext cx="2857499" cy="1447800"/>
          </a:xfrm>
          <a:prstGeom prst="leftArrowCallout">
            <a:avLst/>
          </a:prstGeom>
          <a:solidFill>
            <a:schemeClr val="accent1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 rtl="1">
              <a:lnSpc>
                <a:spcPct val="115000"/>
              </a:lnSpc>
            </a:pPr>
            <a:r>
              <a:rPr lang="fa-IR" b="1" dirty="0">
                <a:solidFill>
                  <a:schemeClr val="tx1"/>
                </a:solidFill>
                <a:ea typeface="Calibri"/>
                <a:cs typeface="B Zar"/>
              </a:rPr>
              <a:t>بعد </a:t>
            </a:r>
            <a:r>
              <a:rPr lang="fa-IR" b="1" dirty="0" smtClean="0">
                <a:solidFill>
                  <a:schemeClr val="tx1"/>
                </a:solidFill>
                <a:ea typeface="Calibri"/>
                <a:cs typeface="B Zar"/>
              </a:rPr>
              <a:t>فرهنگ </a:t>
            </a:r>
            <a:r>
              <a:rPr lang="fa-IR" b="1" dirty="0">
                <a:solidFill>
                  <a:schemeClr val="tx1"/>
                </a:solidFill>
                <a:ea typeface="Calibri"/>
                <a:cs typeface="B Zar"/>
              </a:rPr>
              <a:t>پژوهش </a:t>
            </a:r>
            <a:r>
              <a:rPr lang="fa-IR" b="1" dirty="0" smtClean="0">
                <a:solidFill>
                  <a:schemeClr val="tx1"/>
                </a:solidFill>
                <a:ea typeface="Calibri"/>
                <a:cs typeface="B Zar"/>
              </a:rPr>
              <a:t>محور</a:t>
            </a:r>
            <a:endParaRPr lang="fa-IR" b="1" dirty="0">
              <a:solidFill>
                <a:schemeClr val="tx1"/>
              </a:solidFill>
              <a:ea typeface="Calibri"/>
              <a:cs typeface="B Zar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1676400" y="3058886"/>
            <a:ext cx="2699658" cy="68580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 rtl="1">
              <a:lnSpc>
                <a:spcPct val="115000"/>
              </a:lnSpc>
            </a:pPr>
            <a:r>
              <a:rPr lang="fa-IR" b="1" dirty="0">
                <a:solidFill>
                  <a:schemeClr val="tx1"/>
                </a:solidFill>
                <a:ea typeface="Calibri"/>
                <a:cs typeface="B Zar"/>
              </a:rPr>
              <a:t>قوانین حمایت کننده</a:t>
            </a:r>
          </a:p>
        </p:txBody>
      </p:sp>
      <p:sp>
        <p:nvSpPr>
          <p:cNvPr id="10" name="Rounded Rectangle 9"/>
          <p:cNvSpPr/>
          <p:nvPr/>
        </p:nvSpPr>
        <p:spPr>
          <a:xfrm>
            <a:off x="1660071" y="4038600"/>
            <a:ext cx="2732315" cy="685800"/>
          </a:xfrm>
          <a:prstGeom prst="roundRect">
            <a:avLst/>
          </a:prstGeom>
          <a:solidFill>
            <a:schemeClr val="accent1">
              <a:lumMod val="75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 rtl="1">
              <a:lnSpc>
                <a:spcPct val="115000"/>
              </a:lnSpc>
            </a:pPr>
            <a:r>
              <a:rPr lang="fa-IR" b="1" dirty="0">
                <a:solidFill>
                  <a:schemeClr val="tx1"/>
                </a:solidFill>
                <a:ea typeface="Calibri"/>
                <a:cs typeface="B Zar"/>
              </a:rPr>
              <a:t>منابع</a:t>
            </a:r>
          </a:p>
        </p:txBody>
      </p:sp>
      <p:sp>
        <p:nvSpPr>
          <p:cNvPr id="11" name="Right Brace 320"/>
          <p:cNvSpPr>
            <a:spLocks/>
          </p:cNvSpPr>
          <p:nvPr/>
        </p:nvSpPr>
        <p:spPr bwMode="auto">
          <a:xfrm>
            <a:off x="4931229" y="1219200"/>
            <a:ext cx="435429" cy="3505200"/>
          </a:xfrm>
          <a:prstGeom prst="rightBrace">
            <a:avLst>
              <a:gd name="adj1" fmla="val 8336"/>
              <a:gd name="adj2" fmla="val 50000"/>
            </a:avLst>
          </a:prstGeom>
          <a:ln>
            <a:headEnd/>
            <a:tailEnd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endParaRPr lang="en-US" b="1">
              <a:cs typeface="B Zar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19931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748940279"/>
              </p:ext>
            </p:extLst>
          </p:nvPr>
        </p:nvGraphicFramePr>
        <p:xfrm>
          <a:off x="457201" y="380999"/>
          <a:ext cx="8534399" cy="5056419"/>
        </p:xfrm>
        <a:graphic>
          <a:graphicData uri="http://schemas.openxmlformats.org/drawingml/2006/table">
            <a:tbl>
              <a:tblPr rtl="1" firstRow="1" firstCol="1" bandRow="1"/>
              <a:tblGrid>
                <a:gridCol w="5634254"/>
                <a:gridCol w="1454685"/>
                <a:gridCol w="1445460"/>
              </a:tblGrid>
              <a:tr h="289794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20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B Zar" panose="00000400000000000000" pitchFamily="2" charset="-78"/>
                        </a:rPr>
                        <a:t>کدهای باز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B Zar" panose="00000400000000000000" pitchFamily="2" charset="-7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20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B Zar" panose="00000400000000000000" pitchFamily="2" charset="-78"/>
                        </a:rPr>
                        <a:t>کد محوری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B Zar" panose="00000400000000000000" pitchFamily="2" charset="-7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20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B Zar" panose="00000400000000000000" pitchFamily="2" charset="-78"/>
                        </a:rPr>
                        <a:t>کد انتخابی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B Zar" panose="00000400000000000000" pitchFamily="2" charset="-7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82431">
                <a:tc>
                  <a:txBody>
                    <a:bodyPr/>
                    <a:lstStyle/>
                    <a:p>
                      <a:pPr marL="228600" marR="0" algn="just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14325" algn="r"/>
                          <a:tab pos="485775" algn="r"/>
                          <a:tab pos="657225" algn="r"/>
                        </a:tabLst>
                      </a:pPr>
                      <a:r>
                        <a:rPr lang="fa-IR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B Zar" panose="00000400000000000000" pitchFamily="2" charset="-78"/>
                        </a:rPr>
                        <a:t>باور پژوهش، نهادینه شدن رفتار پژوهشی در معلمان، عقلانیت و خرد جمعی، پرهیز از دیکتاتوری و یک سویه نگری،  حاکمیت فرهنگ دموکراسی ، نهادینه شدن ارزش پژوهش، حاکمیت ارزش پژوهش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B Zar" panose="00000400000000000000" pitchFamily="2" charset="-7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B Zar" panose="00000400000000000000" pitchFamily="2" charset="-78"/>
                        </a:rPr>
                        <a:t>فرهنگ پژوهش محور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B Zar" panose="000004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 marL="71755" marR="71755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20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B Zar" panose="00000400000000000000" pitchFamily="2" charset="-78"/>
                        </a:rPr>
                        <a:t>فرهنگ و ساختارپژوهش محور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B Zar" panose="00000400000000000000" pitchFamily="2" charset="-78"/>
                      </a:endParaRPr>
                    </a:p>
                  </a:txBody>
                  <a:tcPr marL="68580" marR="6858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1218576">
                <a:tc>
                  <a:txBody>
                    <a:bodyPr/>
                    <a:lstStyle/>
                    <a:p>
                      <a:pPr marL="228600" marR="0" algn="just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71475" algn="r"/>
                        </a:tabLst>
                      </a:pPr>
                      <a:r>
                        <a:rPr lang="fa-IR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B Zar" panose="00000400000000000000" pitchFamily="2" charset="-78"/>
                        </a:rPr>
                        <a:t>حمایت از معلم، حمایت از یکدیگر، پرورش </a:t>
                      </a:r>
                      <a:r>
                        <a:rPr lang="fa-IR" sz="20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B Zar" panose="00000400000000000000" pitchFamily="2" charset="-78"/>
                        </a:rPr>
                        <a:t>فرهنگ دموکراسی در بين معلمان </a:t>
                      </a:r>
                      <a:r>
                        <a:rPr lang="fa-IR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B Zar" panose="00000400000000000000" pitchFamily="2" charset="-78"/>
                        </a:rPr>
                        <a:t>، انتقاد از یکدیگر در فضای گپ و گفت و تحمل انتقاد،   تعامل و همکاری ، حاکم بودن جو حمایتی، توانا شدن مجموعه با حمایت ها، ارتباط با یکدیگر بر اساس رویکرد علمی،  تبادل داشته ها در فضای علمی و دوستانه، کمک به یکدیگر    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B Zar" panose="00000400000000000000" pitchFamily="2" charset="-7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B Zar" panose="00000400000000000000" pitchFamily="2" charset="-78"/>
                        </a:rPr>
                        <a:t>ساختارحمایتی و توانمند ساز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B Zar" panose="000004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107248">
                <a:tc>
                  <a:txBody>
                    <a:bodyPr/>
                    <a:lstStyle/>
                    <a:p>
                      <a:pPr marL="228600" marR="0" algn="just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71475" algn="r"/>
                        </a:tabLst>
                      </a:pPr>
                      <a:r>
                        <a:rPr lang="fa-IR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B Zar" panose="00000400000000000000" pitchFamily="2" charset="-78"/>
                        </a:rPr>
                        <a:t>تغییرات در قوانین ، انعطاف در اجرای قوانین، تنظیم سیاست ها و خط مشی های مدرسه بر اساس پژوهش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B Zar" panose="00000400000000000000" pitchFamily="2" charset="-7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B Zar" panose="00000400000000000000" pitchFamily="2" charset="-78"/>
                        </a:rPr>
                        <a:t>قوانین حمایت کننده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B Zar" panose="000004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763620">
                <a:tc>
                  <a:txBody>
                    <a:bodyPr/>
                    <a:lstStyle/>
                    <a:p>
                      <a:pPr marL="228600" marR="0" algn="just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14325" algn="r"/>
                          <a:tab pos="485775" algn="r"/>
                          <a:tab pos="657225" algn="r"/>
                        </a:tabLst>
                      </a:pPr>
                      <a:r>
                        <a:rPr lang="fa-IR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B Zar" panose="00000400000000000000" pitchFamily="2" charset="-78"/>
                        </a:rPr>
                        <a:t>تامین منایع مالی، فضا و امکانات مدرسه، آزمایشگاه، کتابخانه، دسترسی به اینترنت، تامین امکانات رفاهی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B Zar" panose="00000400000000000000" pitchFamily="2" charset="-7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B Zar" panose="00000400000000000000" pitchFamily="2" charset="-78"/>
                        </a:rPr>
                        <a:t>منابع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B Zar" panose="000004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04240218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eft Arrow Callout 1"/>
          <p:cNvSpPr/>
          <p:nvPr/>
        </p:nvSpPr>
        <p:spPr>
          <a:xfrm>
            <a:off x="5611587" y="2069640"/>
            <a:ext cx="3048000" cy="1447800"/>
          </a:xfrm>
          <a:prstGeom prst="leftArrowCallou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 rtl="1">
              <a:lnSpc>
                <a:spcPct val="115000"/>
              </a:lnSpc>
            </a:pPr>
            <a:r>
              <a:rPr lang="fa-IR" b="1" dirty="0">
                <a:solidFill>
                  <a:schemeClr val="tx1"/>
                </a:solidFill>
                <a:ea typeface="Calibri"/>
                <a:cs typeface="B Zar"/>
              </a:rPr>
              <a:t>بعد آموزش و یادگیری پژوهش </a:t>
            </a:r>
            <a:r>
              <a:rPr lang="fa-IR" b="1" dirty="0" smtClean="0">
                <a:solidFill>
                  <a:schemeClr val="tx1"/>
                </a:solidFill>
                <a:ea typeface="Calibri"/>
                <a:cs typeface="B Zar"/>
              </a:rPr>
              <a:t>محور</a:t>
            </a:r>
            <a:endParaRPr lang="fa-IR" b="1" dirty="0">
              <a:solidFill>
                <a:schemeClr val="tx1"/>
              </a:solidFill>
              <a:ea typeface="Calibri"/>
              <a:cs typeface="B Zar"/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1812468" y="178260"/>
            <a:ext cx="2732315" cy="68580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 rtl="1">
              <a:lnSpc>
                <a:spcPct val="115000"/>
              </a:lnSpc>
            </a:pPr>
            <a:r>
              <a:rPr lang="fa-IR" b="1" dirty="0">
                <a:solidFill>
                  <a:schemeClr val="tx1"/>
                </a:solidFill>
                <a:ea typeface="Calibri"/>
                <a:cs typeface="B Zar"/>
              </a:rPr>
              <a:t>مدیریت کلاس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1801583" y="940254"/>
            <a:ext cx="2732315" cy="685800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 rtl="1">
              <a:lnSpc>
                <a:spcPct val="115000"/>
              </a:lnSpc>
            </a:pPr>
            <a:r>
              <a:rPr lang="fa-IR" b="1" dirty="0">
                <a:solidFill>
                  <a:schemeClr val="tx1"/>
                </a:solidFill>
                <a:ea typeface="Calibri"/>
                <a:cs typeface="B Zar"/>
              </a:rPr>
              <a:t>تدریس پژوهش محور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1763485" y="1676400"/>
            <a:ext cx="2732315" cy="68580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 rtl="1">
              <a:lnSpc>
                <a:spcPct val="115000"/>
              </a:lnSpc>
            </a:pPr>
            <a:r>
              <a:rPr lang="fa-IR" b="1" dirty="0">
                <a:solidFill>
                  <a:schemeClr val="tx1"/>
                </a:solidFill>
                <a:ea typeface="Calibri"/>
                <a:cs typeface="B Zar"/>
              </a:rPr>
              <a:t>محتوای آموزشی پژوهش محور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1801582" y="2438394"/>
            <a:ext cx="2732315" cy="68580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 rtl="1">
              <a:lnSpc>
                <a:spcPct val="115000"/>
              </a:lnSpc>
            </a:pPr>
            <a:r>
              <a:rPr lang="fa-IR" b="1" dirty="0">
                <a:solidFill>
                  <a:schemeClr val="tx1"/>
                </a:solidFill>
                <a:ea typeface="Calibri"/>
                <a:cs typeface="B Zar"/>
              </a:rPr>
              <a:t>ارزشیابی پژوهش محور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1812468" y="3174540"/>
            <a:ext cx="2732315" cy="68580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 rtl="1">
              <a:lnSpc>
                <a:spcPct val="115000"/>
              </a:lnSpc>
            </a:pPr>
            <a:r>
              <a:rPr lang="fa-IR" b="1" dirty="0">
                <a:solidFill>
                  <a:schemeClr val="tx1"/>
                </a:solidFill>
                <a:ea typeface="Calibri"/>
                <a:cs typeface="B Zar"/>
              </a:rPr>
              <a:t>تقویت مهارت ها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1823354" y="3925638"/>
            <a:ext cx="2732315" cy="685800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 rtl="1">
              <a:lnSpc>
                <a:spcPct val="115000"/>
              </a:lnSpc>
            </a:pPr>
            <a:r>
              <a:rPr lang="fa-IR" b="1" dirty="0">
                <a:solidFill>
                  <a:schemeClr val="tx1"/>
                </a:solidFill>
                <a:ea typeface="Calibri"/>
                <a:cs typeface="B Zar"/>
              </a:rPr>
              <a:t>تکلیف پژوهش محور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1839681" y="4672680"/>
            <a:ext cx="2732315" cy="68580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 rtl="1">
              <a:lnSpc>
                <a:spcPct val="115000"/>
              </a:lnSpc>
            </a:pPr>
            <a:r>
              <a:rPr lang="fa-IR" b="1" dirty="0">
                <a:solidFill>
                  <a:schemeClr val="tx1"/>
                </a:solidFill>
                <a:ea typeface="Calibri"/>
                <a:cs typeface="B Zar"/>
              </a:rPr>
              <a:t>تشویق پژوهش محور </a:t>
            </a:r>
          </a:p>
        </p:txBody>
      </p:sp>
      <p:sp>
        <p:nvSpPr>
          <p:cNvPr id="10" name="Right Brace 320"/>
          <p:cNvSpPr>
            <a:spLocks/>
          </p:cNvSpPr>
          <p:nvPr/>
        </p:nvSpPr>
        <p:spPr bwMode="auto">
          <a:xfrm>
            <a:off x="4857750" y="103411"/>
            <a:ext cx="413658" cy="5355765"/>
          </a:xfrm>
          <a:prstGeom prst="rightBrace">
            <a:avLst>
              <a:gd name="adj1" fmla="val 8336"/>
              <a:gd name="adj2" fmla="val 50000"/>
            </a:avLst>
          </a:prstGeom>
          <a:ln>
            <a:headEnd/>
            <a:tailEnd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endParaRPr lang="en-US" b="1">
              <a:cs typeface="B Zar" panose="00000400000000000000" pitchFamily="2" charset="-78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66697" y="5565532"/>
            <a:ext cx="8534400" cy="72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rtl="1">
              <a:lnSpc>
                <a:spcPct val="115000"/>
              </a:lnSpc>
            </a:pPr>
            <a:r>
              <a:rPr lang="fa-IR" b="1" dirty="0">
                <a:ea typeface="Calibri"/>
                <a:cs typeface="B Zar"/>
              </a:rPr>
              <a:t>پس از تعیین مولفه ها، نشانگرهای مربوط به هر مولفه در بخش مربوط به خود قرار داده شد و در مجموع </a:t>
            </a:r>
            <a:r>
              <a:rPr lang="fa-IR" b="1" dirty="0" smtClean="0">
                <a:ea typeface="Calibri"/>
                <a:cs typeface="B Zar"/>
              </a:rPr>
              <a:t>79نشانگر(متغیرمشاهده پذیر) </a:t>
            </a:r>
            <a:r>
              <a:rPr lang="fa-IR" b="1" dirty="0">
                <a:ea typeface="Calibri"/>
                <a:cs typeface="B Zar"/>
              </a:rPr>
              <a:t>برای مدرسه پژوهش محور تعیین شد.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xmlns="" val="2792691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033199660"/>
              </p:ext>
            </p:extLst>
          </p:nvPr>
        </p:nvGraphicFramePr>
        <p:xfrm>
          <a:off x="76201" y="76200"/>
          <a:ext cx="8827476" cy="5845292"/>
        </p:xfrm>
        <a:graphic>
          <a:graphicData uri="http://schemas.openxmlformats.org/drawingml/2006/table">
            <a:tbl>
              <a:tblPr rtl="1" firstRow="1" firstCol="1" bandRow="1"/>
              <a:tblGrid>
                <a:gridCol w="6418264"/>
                <a:gridCol w="1627845"/>
                <a:gridCol w="781367"/>
              </a:tblGrid>
              <a:tr h="548187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B Zar" panose="00000400000000000000" pitchFamily="2" charset="-78"/>
                        </a:rPr>
                        <a:t>کدهای باز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B Zar" panose="00000400000000000000" pitchFamily="2" charset="-78"/>
                      </a:endParaRPr>
                    </a:p>
                  </a:txBody>
                  <a:tcPr marL="62625" marR="626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B Zar" panose="00000400000000000000" pitchFamily="2" charset="-78"/>
                        </a:rPr>
                        <a:t>کد محوری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B Zar" panose="00000400000000000000" pitchFamily="2" charset="-78"/>
                      </a:endParaRPr>
                    </a:p>
                  </a:txBody>
                  <a:tcPr marL="62625" marR="626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B Zar" panose="00000400000000000000" pitchFamily="2" charset="-78"/>
                        </a:rPr>
                        <a:t>کد انتخابی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B Zar" panose="00000400000000000000" pitchFamily="2" charset="-78"/>
                      </a:endParaRPr>
                    </a:p>
                  </a:txBody>
                  <a:tcPr marL="62625" marR="626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548187">
                <a:tc>
                  <a:txBody>
                    <a:bodyPr/>
                    <a:lstStyle/>
                    <a:p>
                      <a:pPr marL="22860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47650" algn="r"/>
                        </a:tabLst>
                      </a:pPr>
                      <a:r>
                        <a:rPr lang="fa-IR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B Zar" panose="00000400000000000000" pitchFamily="2" charset="-78"/>
                        </a:rPr>
                        <a:t>کارگروهی و گفت و گو و مذاکره و کشف مفاهیم، با هم فکر کردن و جمعی تصمیم گرفتن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B Zar" panose="00000400000000000000" pitchFamily="2" charset="-78"/>
                      </a:endParaRPr>
                    </a:p>
                  </a:txBody>
                  <a:tcPr marL="62625" marR="626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B Zar" panose="00000400000000000000" pitchFamily="2" charset="-78"/>
                        </a:rPr>
                        <a:t>مدیریت کلاس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B Zar" panose="00000400000000000000" pitchFamily="2" charset="-78"/>
                      </a:endParaRPr>
                    </a:p>
                  </a:txBody>
                  <a:tcPr marL="62625" marR="626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rowSpan="7">
                  <a:txBody>
                    <a:bodyPr/>
                    <a:lstStyle/>
                    <a:p>
                      <a:pPr marL="71755" marR="71755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B Zar" panose="00000400000000000000" pitchFamily="2" charset="-78"/>
                        </a:rPr>
                        <a:t>آموزش و یادگیری پژوهش محور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B Zar" panose="00000400000000000000" pitchFamily="2" charset="-78"/>
                      </a:endParaRPr>
                    </a:p>
                  </a:txBody>
                  <a:tcPr marL="62625" marR="62625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882126">
                <a:tc>
                  <a:txBody>
                    <a:bodyPr/>
                    <a:lstStyle/>
                    <a:p>
                      <a:pPr marL="10287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47650" algn="r"/>
                        </a:tabLst>
                      </a:pPr>
                      <a:r>
                        <a:rPr lang="fa-IR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B Zar" panose="00000400000000000000" pitchFamily="2" charset="-78"/>
                        </a:rPr>
                        <a:t>آموزش توام با پژوهش، آغازآموزش با مسئله و آموزش سوال محور، خردورزی از طریق تجربه کردن، با مسئله روبرو شدن، تولید محتوا توسط دانش آموز، آموزش نحوه جمع آوری اطلاعات و پالایش اطلاعات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B Zar" panose="00000400000000000000" pitchFamily="2" charset="-78"/>
                      </a:endParaRPr>
                    </a:p>
                  </a:txBody>
                  <a:tcPr marL="62625" marR="626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B Zar" panose="00000400000000000000" pitchFamily="2" charset="-78"/>
                        </a:rPr>
                        <a:t>تدریس پژوهش محور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B Zar" panose="00000400000000000000" pitchFamily="2" charset="-78"/>
                      </a:endParaRPr>
                    </a:p>
                  </a:txBody>
                  <a:tcPr marL="62625" marR="626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253113">
                <a:tc>
                  <a:txBody>
                    <a:bodyPr/>
                    <a:lstStyle/>
                    <a:p>
                      <a:pPr marL="45720" marR="0" algn="just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47650" algn="r"/>
                        </a:tabLst>
                      </a:pPr>
                      <a:r>
                        <a:rPr lang="fa-IR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B Zar" panose="00000400000000000000" pitchFamily="2" charset="-78"/>
                        </a:rPr>
                        <a:t>برنامه درسی منعطف و غیر متمرکز بودن محتوا، انعطاف در نحوه عرضه سرفصل های آموزش، محدود کردن مفاهیم و کار برروی مفاهیم اصلی،  دانش، نگرش و مهارت مورد نیاز پژوهش در برنامه درسی آشکار، پژوهش محور بودن اهداف، محتوا، شکل ارزشیابی در برنامه درسی، استفاده از یافته های پژوهشی تولید شده و آکادمیک برای غنی کردن آموزش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B Zar" panose="00000400000000000000" pitchFamily="2" charset="-78"/>
                      </a:endParaRPr>
                    </a:p>
                  </a:txBody>
                  <a:tcPr marL="62625" marR="626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B Zar" panose="00000400000000000000" pitchFamily="2" charset="-78"/>
                        </a:rPr>
                        <a:t>محتوای آموزشی پژوهش محور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B Zar" panose="00000400000000000000" pitchFamily="2" charset="-78"/>
                      </a:endParaRPr>
                    </a:p>
                  </a:txBody>
                  <a:tcPr marL="62625" marR="626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956323">
                <a:tc>
                  <a:txBody>
                    <a:bodyPr/>
                    <a:lstStyle/>
                    <a:p>
                      <a:pPr marL="0" marR="0" algn="just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47650" algn="r"/>
                        </a:tabLst>
                      </a:pPr>
                      <a:r>
                        <a:rPr lang="fa-IR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B Zar" panose="00000400000000000000" pitchFamily="2" charset="-78"/>
                        </a:rPr>
                        <a:t>ارزشیابی فرایندی  و توصیفی، رصد لحظه به لحظه وضعیت دانش آموزان، تنوع در ارزشیابی( انواع ارزشیابی که به خاطر سپاری، درک، قضاوت، ترکیب و تحلیل و تولید را بسنجد )، توجه به فرایند بیش از نتیجه، راه حل مسئله بیش از حل مسئله، کشف نقاط قوت و ضعف یادگیری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B Zar" panose="00000400000000000000" pitchFamily="2" charset="-78"/>
                      </a:endParaRPr>
                    </a:p>
                  </a:txBody>
                  <a:tcPr marL="62625" marR="626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B Zar" panose="00000400000000000000" pitchFamily="2" charset="-78"/>
                        </a:rPr>
                        <a:t>ارزشیابی پژوهش محور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B Zar" panose="00000400000000000000" pitchFamily="2" charset="-78"/>
                      </a:endParaRPr>
                    </a:p>
                  </a:txBody>
                  <a:tcPr marL="62625" marR="626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948904">
                <a:tc>
                  <a:txBody>
                    <a:bodyPr/>
                    <a:lstStyle/>
                    <a:p>
                      <a:pPr marL="0" marR="0" algn="just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47650" algn="r"/>
                        </a:tabLst>
                      </a:pPr>
                      <a:r>
                        <a:rPr lang="fa-IR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B Zar" panose="00000400000000000000" pitchFamily="2" charset="-78"/>
                        </a:rPr>
                        <a:t>تقویت مهارت های پرسشگری، نقد و حل مسئله</a:t>
                      </a:r>
                      <a:r>
                        <a:rPr lang="ar-SA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B Zar" panose="00000400000000000000" pitchFamily="2" charset="-78"/>
                        </a:rPr>
                        <a:t>، </a:t>
                      </a:r>
                      <a:r>
                        <a:rPr lang="fa-IR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B Zar" panose="00000400000000000000" pitchFamily="2" charset="-78"/>
                        </a:rPr>
                        <a:t>تاکید بر مهارت های خوب دیدن، گوش کردن، جمع آوری اطلاعات، تجزیه و تحلیل، تقویت مهارت های پژوهشی در دانش آموزان( درک، استنباط، فرضیه سازی، آزمودن فرضیه، استنتاج)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B Zar" panose="00000400000000000000" pitchFamily="2" charset="-78"/>
                      </a:endParaRPr>
                    </a:p>
                  </a:txBody>
                  <a:tcPr marL="62625" marR="626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B Zar" panose="00000400000000000000" pitchFamily="2" charset="-78"/>
                        </a:rPr>
                        <a:t>تقویت مهارت ها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B Zar" panose="00000400000000000000" pitchFamily="2" charset="-78"/>
                      </a:endParaRPr>
                    </a:p>
                  </a:txBody>
                  <a:tcPr marL="62625" marR="626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85003">
                <a:tc>
                  <a:txBody>
                    <a:bodyPr/>
                    <a:lstStyle/>
                    <a:p>
                      <a:pPr marL="45720" marR="0" algn="just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r"/>
                        </a:tabLst>
                      </a:pPr>
                      <a:r>
                        <a:rPr lang="fa-IR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B Zar" panose="00000400000000000000" pitchFamily="2" charset="-78"/>
                        </a:rPr>
                        <a:t>استفاده ازروش های پرورش خلاقیت در تکلیف، تکالیف کم حجم و عمیق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B Zar" panose="00000400000000000000" pitchFamily="2" charset="-78"/>
                      </a:endParaRPr>
                    </a:p>
                  </a:txBody>
                  <a:tcPr marL="62625" marR="626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B Zar" panose="00000400000000000000" pitchFamily="2" charset="-78"/>
                        </a:rPr>
                        <a:t>تکلیف پژوهش محور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B Zar" panose="00000400000000000000" pitchFamily="2" charset="-78"/>
                      </a:endParaRPr>
                    </a:p>
                  </a:txBody>
                  <a:tcPr marL="62625" marR="626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10804">
                <a:tc>
                  <a:txBody>
                    <a:bodyPr/>
                    <a:lstStyle/>
                    <a:p>
                      <a:pPr marL="0" marR="0" algn="just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r"/>
                        </a:tabLst>
                      </a:pPr>
                      <a:r>
                        <a:rPr lang="fa-IR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B Zar" panose="00000400000000000000" pitchFamily="2" charset="-78"/>
                        </a:rPr>
                        <a:t>تشویق براساس تلاش دانش آموزان 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B Zar" panose="00000400000000000000" pitchFamily="2" charset="-78"/>
                      </a:endParaRPr>
                    </a:p>
                  </a:txBody>
                  <a:tcPr marL="62625" marR="626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B Zar" panose="00000400000000000000" pitchFamily="2" charset="-78"/>
                        </a:rPr>
                        <a:t>تشویق پژوهش محور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B Zar" panose="00000400000000000000" pitchFamily="2" charset="-78"/>
                      </a:endParaRPr>
                    </a:p>
                  </a:txBody>
                  <a:tcPr marL="62625" marR="626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42907736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90600" y="0"/>
            <a:ext cx="7162800" cy="6705600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762000" y="304800"/>
            <a:ext cx="79248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SA" b="1" dirty="0" smtClean="0">
                <a:solidFill>
                  <a:srgbClr val="00B050"/>
                </a:solidFill>
                <a:effectLst/>
                <a:latin typeface="Times New Roman"/>
                <a:ea typeface="Calibri"/>
                <a:cs typeface="B Zar" panose="00000400000000000000" pitchFamily="2" charset="-78"/>
              </a:rPr>
              <a:t>سوال دوم پژوهش: بر اساس نشانگان و ابعاد شناسایی شده، </a:t>
            </a:r>
            <a:r>
              <a:rPr lang="fa-IR" b="1" dirty="0" smtClean="0">
                <a:solidFill>
                  <a:srgbClr val="00B050"/>
                </a:solidFill>
                <a:effectLst/>
                <a:latin typeface="Times New Roman"/>
                <a:ea typeface="Calibri"/>
                <a:cs typeface="B Zar" panose="00000400000000000000" pitchFamily="2" charset="-78"/>
              </a:rPr>
              <a:t>الگوي</a:t>
            </a:r>
            <a:r>
              <a:rPr lang="ar-SA" b="1" dirty="0" smtClean="0">
                <a:solidFill>
                  <a:srgbClr val="00B050"/>
                </a:solidFill>
                <a:effectLst/>
                <a:latin typeface="Times New Roman"/>
                <a:ea typeface="Calibri"/>
                <a:cs typeface="B Zar" panose="00000400000000000000" pitchFamily="2" charset="-78"/>
              </a:rPr>
              <a:t> مدرسه پژوهش محور چیست؟</a:t>
            </a:r>
            <a:endParaRPr lang="en-US" b="1" dirty="0">
              <a:solidFill>
                <a:srgbClr val="00B050"/>
              </a:solidFill>
              <a:cs typeface="B Zar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34314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>
            <a:normAutofit/>
          </a:bodyPr>
          <a:lstStyle/>
          <a:p>
            <a:pPr algn="ctr"/>
            <a:r>
              <a:rPr lang="ar-SA" sz="2000" b="1" dirty="0" smtClean="0">
                <a:solidFill>
                  <a:srgbClr val="00B050"/>
                </a:solidFill>
                <a:effectLst/>
                <a:latin typeface="Times New Roman"/>
                <a:ea typeface="Calibri"/>
                <a:cs typeface="B Zar" panose="00000400000000000000" pitchFamily="2" charset="-78"/>
              </a:rPr>
              <a:t>سوال سوم</a:t>
            </a:r>
            <a:r>
              <a:rPr lang="fa-IR" sz="2000" b="1" dirty="0" smtClean="0">
                <a:solidFill>
                  <a:srgbClr val="00B050"/>
                </a:solidFill>
                <a:effectLst/>
                <a:latin typeface="Times New Roman"/>
                <a:ea typeface="Calibri"/>
                <a:cs typeface="B Zar" panose="00000400000000000000" pitchFamily="2" charset="-78"/>
              </a:rPr>
              <a:t>: </a:t>
            </a:r>
            <a:r>
              <a:rPr lang="ar-SA" sz="2000" b="1" dirty="0" smtClean="0">
                <a:solidFill>
                  <a:srgbClr val="00B050"/>
                </a:solidFill>
                <a:effectLst/>
                <a:latin typeface="Times New Roman"/>
                <a:ea typeface="Calibri"/>
                <a:cs typeface="B Zar" panose="00000400000000000000" pitchFamily="2" charset="-78"/>
              </a:rPr>
              <a:t>اعتبار</a:t>
            </a:r>
            <a:r>
              <a:rPr lang="fa-IR" sz="2000" b="1" dirty="0" smtClean="0">
                <a:solidFill>
                  <a:srgbClr val="00B050"/>
                </a:solidFill>
                <a:effectLst/>
                <a:latin typeface="Times New Roman"/>
                <a:ea typeface="Calibri"/>
                <a:cs typeface="B Zar" panose="00000400000000000000" pitchFamily="2" charset="-78"/>
              </a:rPr>
              <a:t>الگوي</a:t>
            </a:r>
            <a:r>
              <a:rPr lang="ar-SA" sz="2000" b="1" dirty="0" smtClean="0">
                <a:solidFill>
                  <a:srgbClr val="00B050"/>
                </a:solidFill>
                <a:effectLst/>
                <a:latin typeface="Times New Roman"/>
                <a:ea typeface="Calibri"/>
                <a:cs typeface="B Zar" panose="00000400000000000000" pitchFamily="2" charset="-78"/>
              </a:rPr>
              <a:t> ارائه شده برای مدرسه پژوهش محور به چه میزان است ؟</a:t>
            </a:r>
            <a:endParaRPr lang="en-US" sz="2000" b="1" dirty="0">
              <a:solidFill>
                <a:srgbClr val="00B050"/>
              </a:solidFill>
              <a:cs typeface="B Zar" panose="0000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95400"/>
            <a:ext cx="8458200" cy="5410200"/>
          </a:xfrm>
        </p:spPr>
        <p:txBody>
          <a:bodyPr>
            <a:noAutofit/>
          </a:bodyPr>
          <a:lstStyle/>
          <a:p>
            <a:pPr marL="0" indent="0" algn="just" rtl="1">
              <a:lnSpc>
                <a:spcPct val="150000"/>
              </a:lnSpc>
              <a:spcAft>
                <a:spcPts val="0"/>
              </a:spcAft>
              <a:buNone/>
              <a:tabLst>
                <a:tab pos="2302510" algn="l"/>
              </a:tabLst>
            </a:pPr>
            <a:r>
              <a:rPr lang="fa-IR" sz="2200" dirty="0" smtClean="0">
                <a:ea typeface="Calibri"/>
                <a:cs typeface="B Zar"/>
              </a:rPr>
              <a:t>براي تعيين اعتبارالگوي به دست آمده از </a:t>
            </a:r>
            <a:r>
              <a:rPr lang="ar-SA" sz="2200" dirty="0">
                <a:solidFill>
                  <a:prstClr val="black"/>
                </a:solidFill>
                <a:ea typeface="Calibri"/>
                <a:cs typeface="B Zar"/>
              </a:rPr>
              <a:t>مدل‌های اندازه‌گیری انعکاسی </a:t>
            </a:r>
            <a:r>
              <a:rPr lang="fa-IR" sz="2200" dirty="0" smtClean="0">
                <a:solidFill>
                  <a:prstClr val="black"/>
                </a:solidFill>
                <a:ea typeface="Calibri"/>
                <a:cs typeface="B Zar"/>
              </a:rPr>
              <a:t>و </a:t>
            </a:r>
            <a:r>
              <a:rPr lang="ar-SA" sz="2200" dirty="0" smtClean="0">
                <a:solidFill>
                  <a:prstClr val="black"/>
                </a:solidFill>
                <a:ea typeface="Calibri"/>
                <a:cs typeface="B Zar"/>
              </a:rPr>
              <a:t>مسیری-ساختاری </a:t>
            </a:r>
            <a:r>
              <a:rPr lang="fa-IR" sz="2200" dirty="0" smtClean="0">
                <a:solidFill>
                  <a:prstClr val="black"/>
                </a:solidFill>
                <a:ea typeface="Calibri"/>
                <a:cs typeface="B Zar"/>
              </a:rPr>
              <a:t>استفاده شد.</a:t>
            </a:r>
            <a:endParaRPr lang="fa-IR" sz="2200" dirty="0" smtClean="0">
              <a:ea typeface="Calibri"/>
              <a:cs typeface="B Zar"/>
            </a:endParaRPr>
          </a:p>
          <a:p>
            <a:pPr marL="0" indent="0" algn="just" rtl="1">
              <a:lnSpc>
                <a:spcPct val="150000"/>
              </a:lnSpc>
              <a:spcAft>
                <a:spcPts val="0"/>
              </a:spcAft>
              <a:buNone/>
              <a:tabLst>
                <a:tab pos="2302510" algn="l"/>
              </a:tabLst>
            </a:pPr>
            <a:r>
              <a:rPr lang="ar-SA" sz="2200" dirty="0" smtClean="0">
                <a:ea typeface="Calibri"/>
                <a:cs typeface="B Zar"/>
              </a:rPr>
              <a:t> </a:t>
            </a:r>
            <a:r>
              <a:rPr lang="ar-SA" sz="2200" dirty="0">
                <a:solidFill>
                  <a:srgbClr val="00B050"/>
                </a:solidFill>
                <a:ea typeface="Calibri"/>
                <a:cs typeface="B Zar"/>
              </a:rPr>
              <a:t>در </a:t>
            </a:r>
            <a:r>
              <a:rPr lang="fa-IR" sz="2200" dirty="0" smtClean="0">
                <a:solidFill>
                  <a:srgbClr val="00B050"/>
                </a:solidFill>
                <a:ea typeface="Calibri"/>
                <a:cs typeface="B Zar"/>
              </a:rPr>
              <a:t>مدل اندازه گيري انعكاسي </a:t>
            </a:r>
            <a:r>
              <a:rPr lang="ar-SA" sz="2200" dirty="0" smtClean="0">
                <a:ea typeface="Calibri"/>
                <a:cs typeface="B Zar"/>
              </a:rPr>
              <a:t>از </a:t>
            </a:r>
            <a:r>
              <a:rPr lang="fa-IR" sz="2200" dirty="0" smtClean="0">
                <a:ea typeface="Calibri"/>
                <a:cs typeface="B Zar"/>
              </a:rPr>
              <a:t>روش </a:t>
            </a:r>
            <a:r>
              <a:rPr lang="ar-SA" sz="2200" dirty="0" smtClean="0">
                <a:ea typeface="Calibri"/>
                <a:cs typeface="B Zar"/>
              </a:rPr>
              <a:t> </a:t>
            </a:r>
            <a:r>
              <a:rPr lang="ar-SA" sz="2200" dirty="0">
                <a:ea typeface="Calibri"/>
                <a:cs typeface="B Zar"/>
              </a:rPr>
              <a:t>تحلیل عاملی </a:t>
            </a:r>
            <a:r>
              <a:rPr lang="ar-SA" sz="2200" dirty="0" smtClean="0">
                <a:ea typeface="Calibri"/>
                <a:cs typeface="B Zar"/>
              </a:rPr>
              <a:t>برای </a:t>
            </a:r>
            <a:r>
              <a:rPr lang="ar-SA" sz="2200" dirty="0">
                <a:ea typeface="Calibri"/>
                <a:cs typeface="B Zar"/>
              </a:rPr>
              <a:t>بررسی این که </a:t>
            </a:r>
            <a:r>
              <a:rPr lang="ar-SA" sz="1800" b="1" dirty="0">
                <a:ea typeface="Calibri"/>
                <a:cs typeface="B Zar"/>
              </a:rPr>
              <a:t>آیا نشانگرهای شناسایی شده اندازه‌گیری معنادار و قابل قبولی از هریک </a:t>
            </a:r>
            <a:r>
              <a:rPr lang="ar-SA" sz="1800" b="1" dirty="0" smtClean="0">
                <a:ea typeface="Calibri"/>
                <a:cs typeface="B Zar"/>
              </a:rPr>
              <a:t>از</a:t>
            </a:r>
            <a:r>
              <a:rPr lang="fa-IR" sz="1800" b="1" dirty="0" smtClean="0">
                <a:ea typeface="Calibri"/>
                <a:cs typeface="B Zar"/>
              </a:rPr>
              <a:t> متغیرهاي پنهان متناظرش</a:t>
            </a:r>
            <a:r>
              <a:rPr lang="fa-IR" sz="2200" dirty="0" smtClean="0">
                <a:ea typeface="Calibri"/>
                <a:cs typeface="B Zar"/>
              </a:rPr>
              <a:t>(</a:t>
            </a:r>
            <a:r>
              <a:rPr lang="ar-SA" sz="2200" dirty="0" smtClean="0">
                <a:ea typeface="Calibri"/>
                <a:cs typeface="B Zar"/>
              </a:rPr>
              <a:t> </a:t>
            </a:r>
            <a:r>
              <a:rPr lang="ar-SA" sz="2200" dirty="0">
                <a:ea typeface="Calibri"/>
                <a:cs typeface="B Zar"/>
              </a:rPr>
              <a:t>ابعاد و </a:t>
            </a:r>
            <a:r>
              <a:rPr lang="fa-IR" sz="2200" dirty="0" smtClean="0">
                <a:ea typeface="Calibri"/>
                <a:cs typeface="B Zar"/>
              </a:rPr>
              <a:t>مولفه هاي</a:t>
            </a:r>
            <a:r>
              <a:rPr lang="ar-SA" sz="2200" dirty="0" smtClean="0">
                <a:ea typeface="Calibri"/>
                <a:cs typeface="B Zar"/>
              </a:rPr>
              <a:t> </a:t>
            </a:r>
            <a:r>
              <a:rPr lang="ar-SA" sz="2200" dirty="0">
                <a:ea typeface="Calibri"/>
                <a:cs typeface="B Zar"/>
              </a:rPr>
              <a:t>مشخص </a:t>
            </a:r>
            <a:r>
              <a:rPr lang="ar-SA" sz="2200" dirty="0" smtClean="0">
                <a:ea typeface="Calibri"/>
                <a:cs typeface="B Zar"/>
              </a:rPr>
              <a:t>شده</a:t>
            </a:r>
            <a:r>
              <a:rPr lang="fa-IR" sz="2200" dirty="0" smtClean="0">
                <a:ea typeface="Calibri"/>
                <a:cs typeface="B Zar"/>
              </a:rPr>
              <a:t>)</a:t>
            </a:r>
            <a:r>
              <a:rPr lang="ar-SA" sz="2200" dirty="0" smtClean="0">
                <a:ea typeface="Calibri"/>
                <a:cs typeface="B Zar"/>
              </a:rPr>
              <a:t> </a:t>
            </a:r>
            <a:r>
              <a:rPr lang="ar-SA" sz="2200" dirty="0">
                <a:ea typeface="Calibri"/>
                <a:cs typeface="B Zar"/>
              </a:rPr>
              <a:t>نشان </a:t>
            </a:r>
            <a:r>
              <a:rPr lang="ar-SA" sz="2200" dirty="0" smtClean="0">
                <a:ea typeface="Calibri"/>
                <a:cs typeface="B Zar"/>
              </a:rPr>
              <a:t>می‌دهند</a:t>
            </a:r>
            <a:r>
              <a:rPr lang="fa-IR" sz="2200" dirty="0" smtClean="0">
                <a:ea typeface="Calibri"/>
                <a:cs typeface="B Zar"/>
              </a:rPr>
              <a:t>؟ </a:t>
            </a:r>
          </a:p>
          <a:p>
            <a:pPr marL="0" indent="0" algn="just" rtl="1">
              <a:lnSpc>
                <a:spcPct val="150000"/>
              </a:lnSpc>
              <a:spcAft>
                <a:spcPts val="0"/>
              </a:spcAft>
              <a:buNone/>
              <a:tabLst>
                <a:tab pos="2302510" algn="l"/>
              </a:tabLst>
            </a:pPr>
            <a:r>
              <a:rPr lang="ar-SA" sz="2200" dirty="0">
                <a:solidFill>
                  <a:srgbClr val="00B050"/>
                </a:solidFill>
                <a:ea typeface="Calibri"/>
                <a:cs typeface="B Zar"/>
              </a:rPr>
              <a:t>در </a:t>
            </a:r>
            <a:r>
              <a:rPr lang="fa-IR" sz="2200" dirty="0">
                <a:solidFill>
                  <a:srgbClr val="00B050"/>
                </a:solidFill>
                <a:ea typeface="Calibri"/>
                <a:cs typeface="B Zar"/>
              </a:rPr>
              <a:t>مدل </a:t>
            </a:r>
            <a:r>
              <a:rPr lang="fa-IR" sz="2200" dirty="0" smtClean="0">
                <a:solidFill>
                  <a:srgbClr val="00B050"/>
                </a:solidFill>
                <a:ea typeface="Calibri"/>
                <a:cs typeface="B Zar"/>
              </a:rPr>
              <a:t>مسيري ساختاري </a:t>
            </a:r>
            <a:r>
              <a:rPr lang="ar-SA" sz="1800" b="1" dirty="0" smtClean="0">
                <a:ea typeface="Calibri"/>
                <a:cs typeface="B Zar"/>
              </a:rPr>
              <a:t>ارتباط </a:t>
            </a:r>
            <a:r>
              <a:rPr lang="ar-SA" sz="1800" b="1" dirty="0">
                <a:ea typeface="Calibri"/>
                <a:cs typeface="B Zar"/>
              </a:rPr>
              <a:t>بین متغیرهای مکنون </a:t>
            </a:r>
            <a:r>
              <a:rPr lang="ar-SA" sz="2200" dirty="0">
                <a:ea typeface="Calibri"/>
                <a:cs typeface="B Zar"/>
              </a:rPr>
              <a:t>مدل </a:t>
            </a:r>
            <a:r>
              <a:rPr lang="ar-SA" sz="2200" dirty="0" smtClean="0">
                <a:ea typeface="Calibri"/>
                <a:cs typeface="B Zar"/>
              </a:rPr>
              <a:t>مورد </a:t>
            </a:r>
            <a:r>
              <a:rPr lang="ar-SA" sz="2200" dirty="0">
                <a:ea typeface="Calibri"/>
                <a:cs typeface="B Zar"/>
              </a:rPr>
              <a:t>آزمون قرار </a:t>
            </a:r>
            <a:r>
              <a:rPr lang="fa-IR" sz="2200" dirty="0" smtClean="0">
                <a:ea typeface="Calibri"/>
                <a:cs typeface="B Zar"/>
              </a:rPr>
              <a:t>گرفت. </a:t>
            </a:r>
          </a:p>
          <a:p>
            <a:pPr marL="0" indent="0" algn="just" rtl="1">
              <a:lnSpc>
                <a:spcPct val="150000"/>
              </a:lnSpc>
              <a:spcAft>
                <a:spcPts val="0"/>
              </a:spcAft>
              <a:buNone/>
              <a:tabLst>
                <a:tab pos="2302510" algn="l"/>
              </a:tabLst>
            </a:pPr>
            <a:r>
              <a:rPr lang="ar-SA" sz="2200" dirty="0" smtClean="0">
                <a:ea typeface="Calibri"/>
                <a:cs typeface="B Zar"/>
              </a:rPr>
              <a:t>در </a:t>
            </a:r>
            <a:r>
              <a:rPr lang="ar-SA" sz="2200" dirty="0">
                <a:ea typeface="Calibri"/>
                <a:cs typeface="B Zar"/>
              </a:rPr>
              <a:t>هر </a:t>
            </a:r>
            <a:r>
              <a:rPr lang="fa-IR" sz="2200" dirty="0" smtClean="0">
                <a:ea typeface="Calibri"/>
                <a:cs typeface="B Zar"/>
              </a:rPr>
              <a:t>دو مدل </a:t>
            </a:r>
            <a:r>
              <a:rPr lang="ar-SA" sz="2200" dirty="0" smtClean="0">
                <a:ea typeface="Calibri"/>
                <a:cs typeface="B Zar"/>
              </a:rPr>
              <a:t>توان </a:t>
            </a:r>
            <a:r>
              <a:rPr lang="fa-IR" sz="2200" dirty="0" smtClean="0">
                <a:ea typeface="Calibri"/>
                <a:cs typeface="B Zar"/>
              </a:rPr>
              <a:t>الگوي پيشنهادي</a:t>
            </a:r>
            <a:r>
              <a:rPr lang="ar-SA" sz="2200" dirty="0" smtClean="0">
                <a:ea typeface="Calibri"/>
                <a:cs typeface="B Zar"/>
              </a:rPr>
              <a:t> با </a:t>
            </a:r>
            <a:r>
              <a:rPr lang="ar-SA" sz="2200" dirty="0">
                <a:ea typeface="Calibri"/>
                <a:cs typeface="B Zar"/>
              </a:rPr>
              <a:t>مجموعه­ای از داده­های مشاهده شده </a:t>
            </a:r>
            <a:r>
              <a:rPr lang="fa-IR" sz="2200" dirty="0" smtClean="0">
                <a:ea typeface="Calibri"/>
                <a:cs typeface="B Zar"/>
              </a:rPr>
              <a:t>مورد سنجش قرار گرفته است و</a:t>
            </a:r>
            <a:r>
              <a:rPr lang="ar-SA" sz="2200" dirty="0" smtClean="0">
                <a:ea typeface="Calibri"/>
                <a:cs typeface="B Zar"/>
              </a:rPr>
              <a:t> </a:t>
            </a:r>
            <a:r>
              <a:rPr lang="ar-SA" sz="2200" dirty="0">
                <a:ea typeface="Calibri"/>
                <a:cs typeface="B Zar"/>
              </a:rPr>
              <a:t>در واقع </a:t>
            </a:r>
            <a:r>
              <a:rPr lang="ar-SA" sz="2200" dirty="0" smtClean="0">
                <a:ea typeface="Calibri"/>
                <a:cs typeface="B Zar"/>
              </a:rPr>
              <a:t>میزان </a:t>
            </a:r>
            <a:r>
              <a:rPr lang="ar-SA" sz="2200" dirty="0">
                <a:ea typeface="Calibri"/>
                <a:cs typeface="B Zar"/>
              </a:rPr>
              <a:t>انطباق و هم‌نوایی بین سازه نظری و سازه تجربی </a:t>
            </a:r>
            <a:r>
              <a:rPr lang="fa-IR" sz="2200" dirty="0" smtClean="0">
                <a:ea typeface="Calibri"/>
                <a:cs typeface="B Zar"/>
              </a:rPr>
              <a:t>مورد آزمون قرار گرفته است.</a:t>
            </a:r>
          </a:p>
          <a:p>
            <a:pPr marL="0" indent="0" algn="just" rtl="1">
              <a:lnSpc>
                <a:spcPct val="150000"/>
              </a:lnSpc>
              <a:spcAft>
                <a:spcPts val="0"/>
              </a:spcAft>
              <a:buNone/>
              <a:tabLst>
                <a:tab pos="2302510" algn="l"/>
              </a:tabLst>
            </a:pPr>
            <a:r>
              <a:rPr lang="fa-IR" sz="2200" dirty="0" smtClean="0">
                <a:cs typeface="B Zar"/>
              </a:rPr>
              <a:t>در نهايت براي سنجش اعتبار كل مدل از شاخص نيكويي برازش(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GOF</a:t>
            </a:r>
            <a:r>
              <a:rPr lang="fa-IR" sz="2200" dirty="0" smtClean="0">
                <a:cs typeface="B Zar"/>
              </a:rPr>
              <a:t>) استفاده شد.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xmlns="" val="4265193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fa-IR" sz="2400" b="1" dirty="0" smtClean="0">
                <a:solidFill>
                  <a:srgbClr val="00B050"/>
                </a:solidFill>
                <a:latin typeface="Calibri" panose="020F0502020204030204" pitchFamily="34" charset="0"/>
                <a:ea typeface="Calibri" panose="020F0502020204030204" pitchFamily="34" charset="0"/>
                <a:cs typeface="B Zar" panose="00000400000000000000" pitchFamily="2" charset="-78"/>
              </a:rPr>
              <a:t>شاخص </a:t>
            </a:r>
            <a:r>
              <a:rPr lang="fa-IR" sz="2400" b="1" dirty="0">
                <a:solidFill>
                  <a:srgbClr val="00B050"/>
                </a:solidFill>
                <a:latin typeface="Calibri" panose="020F0502020204030204" pitchFamily="34" charset="0"/>
                <a:ea typeface="Calibri" panose="020F0502020204030204" pitchFamily="34" charset="0"/>
                <a:cs typeface="B Zar" panose="00000400000000000000" pitchFamily="2" charset="-78"/>
              </a:rPr>
              <a:t>نیکویی </a:t>
            </a:r>
            <a:r>
              <a:rPr lang="fa-IR" sz="2400" b="1" dirty="0" smtClean="0">
                <a:solidFill>
                  <a:srgbClr val="00B050"/>
                </a:solidFill>
                <a:latin typeface="Calibri" panose="020F0502020204030204" pitchFamily="34" charset="0"/>
                <a:ea typeface="Calibri" panose="020F0502020204030204" pitchFamily="34" charset="0"/>
                <a:cs typeface="B Zar" panose="00000400000000000000" pitchFamily="2" charset="-78"/>
              </a:rPr>
              <a:t>برازش:</a:t>
            </a:r>
            <a:endParaRPr lang="en-US" sz="2400" b="1" dirty="0">
              <a:solidFill>
                <a:srgbClr val="00B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marR="0" algn="just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600075" algn="l"/>
              </a:tabLst>
            </a:pPr>
            <a:r>
              <a:rPr lang="fa-IR" sz="24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B Zar" panose="00000400000000000000" pitchFamily="2" charset="-78"/>
              </a:rPr>
              <a:t>برای سنجش </a:t>
            </a:r>
            <a:r>
              <a:rPr lang="fa-IR" sz="2400" dirty="0" smtClean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B Zar" panose="00000400000000000000" pitchFamily="2" charset="-78"/>
              </a:rPr>
              <a:t>اعتبارکل مدل از </a:t>
            </a:r>
            <a:r>
              <a:rPr lang="fa-IR" sz="2400" dirty="0" smtClean="0">
                <a:latin typeface="Calibri" panose="020F0502020204030204" pitchFamily="34" charset="0"/>
                <a:ea typeface="Calibri" panose="020F0502020204030204" pitchFamily="34" charset="0"/>
                <a:cs typeface="B Zar" panose="00000400000000000000" pitchFamily="2" charset="-78"/>
              </a:rPr>
              <a:t>شاخص نیکویی </a:t>
            </a:r>
            <a:r>
              <a:rPr lang="fa-IR" sz="2400" dirty="0">
                <a:latin typeface="Calibri" panose="020F0502020204030204" pitchFamily="34" charset="0"/>
                <a:ea typeface="Calibri" panose="020F0502020204030204" pitchFamily="34" charset="0"/>
                <a:cs typeface="B Zar" panose="00000400000000000000" pitchFamily="2" charset="-78"/>
              </a:rPr>
              <a:t>برازش (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GOF</a:t>
            </a:r>
            <a:r>
              <a:rPr lang="fa-IR" sz="2400" dirty="0">
                <a:latin typeface="Calibri" panose="020F0502020204030204" pitchFamily="34" charset="0"/>
                <a:ea typeface="Calibri" panose="020F0502020204030204" pitchFamily="34" charset="0"/>
                <a:cs typeface="B Zar" panose="00000400000000000000" pitchFamily="2" charset="-78"/>
              </a:rPr>
              <a:t>) </a:t>
            </a:r>
            <a:r>
              <a:rPr lang="fa-IR" sz="2400" dirty="0" smtClean="0">
                <a:latin typeface="Calibri" panose="020F0502020204030204" pitchFamily="34" charset="0"/>
                <a:ea typeface="Calibri" panose="020F0502020204030204" pitchFamily="34" charset="0"/>
                <a:cs typeface="B Zar" panose="00000400000000000000" pitchFamily="2" charset="-78"/>
              </a:rPr>
              <a:t>استفاده شد. </a:t>
            </a:r>
            <a:r>
              <a:rPr lang="fa-IR" sz="2400" dirty="0">
                <a:latin typeface="Calibri" panose="020F0502020204030204" pitchFamily="34" charset="0"/>
                <a:ea typeface="Calibri" panose="020F0502020204030204" pitchFamily="34" charset="0"/>
                <a:cs typeface="B Zar" panose="00000400000000000000" pitchFamily="2" charset="-78"/>
              </a:rPr>
              <a:t>این شاخص هر دو مدل اندازه‌گیری و </a:t>
            </a:r>
            <a:r>
              <a:rPr lang="fa-IR" sz="2400" dirty="0" smtClean="0">
                <a:latin typeface="Calibri" panose="020F0502020204030204" pitchFamily="34" charset="0"/>
                <a:ea typeface="Calibri" panose="020F0502020204030204" pitchFamily="34" charset="0"/>
                <a:cs typeface="B Zar" panose="00000400000000000000" pitchFamily="2" charset="-78"/>
              </a:rPr>
              <a:t>مسيري ساختاری </a:t>
            </a:r>
            <a:r>
              <a:rPr lang="fa-IR" sz="2400" dirty="0">
                <a:latin typeface="Calibri" panose="020F0502020204030204" pitchFamily="34" charset="0"/>
                <a:ea typeface="Calibri" panose="020F0502020204030204" pitchFamily="34" charset="0"/>
                <a:cs typeface="B Zar" panose="00000400000000000000" pitchFamily="2" charset="-78"/>
              </a:rPr>
              <a:t>را مد نظر قرار می‌دهد و به عنوان معیاری برای سنجش عملکرد کلی مدل به کار می رود. </a:t>
            </a:r>
            <a:r>
              <a:rPr lang="fa-IR" sz="2400" dirty="0" smtClean="0">
                <a:latin typeface="Calibri" panose="020F0502020204030204" pitchFamily="34" charset="0"/>
                <a:ea typeface="Calibri" panose="020F0502020204030204" pitchFamily="34" charset="0"/>
                <a:cs typeface="B Zar" panose="00000400000000000000" pitchFamily="2" charset="-78"/>
              </a:rPr>
              <a:t>مقدار 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GOF</a:t>
            </a:r>
            <a:r>
              <a:rPr lang="fa-IR" sz="2400" dirty="0">
                <a:latin typeface="Calibri" panose="020F0502020204030204" pitchFamily="34" charset="0"/>
                <a:ea typeface="Calibri" panose="020F0502020204030204" pitchFamily="34" charset="0"/>
                <a:cs typeface="B Zar" panose="00000400000000000000" pitchFamily="2" charset="-78"/>
              </a:rPr>
              <a:t> </a:t>
            </a:r>
            <a:r>
              <a:rPr lang="fa-IR" sz="2400" dirty="0" smtClean="0">
                <a:latin typeface="Calibri" panose="020F0502020204030204" pitchFamily="34" charset="0"/>
                <a:ea typeface="Calibri" panose="020F0502020204030204" pitchFamily="34" charset="0"/>
                <a:cs typeface="B Zar" panose="00000400000000000000" pitchFamily="2" charset="-78"/>
              </a:rPr>
              <a:t>محاسبه شده براي مدل پيشنهادي برابر </a:t>
            </a:r>
            <a:r>
              <a:rPr lang="fa-IR" sz="2400" dirty="0">
                <a:latin typeface="Calibri" panose="020F0502020204030204" pitchFamily="34" charset="0"/>
                <a:ea typeface="Calibri" panose="020F0502020204030204" pitchFamily="34" charset="0"/>
                <a:cs typeface="B Zar" panose="00000400000000000000" pitchFamily="2" charset="-78"/>
              </a:rPr>
              <a:t>با </a:t>
            </a:r>
            <a:r>
              <a:rPr lang="fa-IR" sz="2400" dirty="0" smtClean="0">
                <a:latin typeface="Calibri" panose="020F0502020204030204" pitchFamily="34" charset="0"/>
                <a:ea typeface="Calibri" panose="020F0502020204030204" pitchFamily="34" charset="0"/>
                <a:cs typeface="B Zar" panose="00000400000000000000" pitchFamily="2" charset="-78"/>
              </a:rPr>
              <a:t>0/809 است </a:t>
            </a:r>
            <a:r>
              <a:rPr lang="fa-IR" sz="2400" dirty="0">
                <a:latin typeface="Calibri" panose="020F0502020204030204" pitchFamily="34" charset="0"/>
                <a:ea typeface="Calibri" panose="020F0502020204030204" pitchFamily="34" charset="0"/>
                <a:cs typeface="B Zar" panose="00000400000000000000" pitchFamily="2" charset="-78"/>
              </a:rPr>
              <a:t>که این میزان از </a:t>
            </a:r>
            <a:r>
              <a:rPr lang="fa-IR" sz="2400" dirty="0" smtClean="0">
                <a:latin typeface="Calibri" panose="020F0502020204030204" pitchFamily="34" charset="0"/>
                <a:ea typeface="Calibri" panose="020F0502020204030204" pitchFamily="34" charset="0"/>
                <a:cs typeface="B Zar" panose="00000400000000000000" pitchFamily="2" charset="-78"/>
              </a:rPr>
              <a:t>0/36(ميزان قوي بودن) </a:t>
            </a:r>
            <a:r>
              <a:rPr lang="fa-IR" sz="2400" dirty="0">
                <a:latin typeface="Calibri" panose="020F0502020204030204" pitchFamily="34" charset="0"/>
                <a:ea typeface="Calibri" panose="020F0502020204030204" pitchFamily="34" charset="0"/>
                <a:cs typeface="B Zar" panose="00000400000000000000" pitchFamily="2" charset="-78"/>
              </a:rPr>
              <a:t>بیشتر بوده لذا عملکرد کلی الگوی علّی مدرسه پژوهش‌محور در حد قوی ارزیابی </a:t>
            </a:r>
            <a:r>
              <a:rPr lang="fa-IR" sz="2400" dirty="0" smtClean="0">
                <a:latin typeface="Calibri" panose="020F0502020204030204" pitchFamily="34" charset="0"/>
                <a:ea typeface="Calibri" panose="020F0502020204030204" pitchFamily="34" charset="0"/>
                <a:cs typeface="B Zar" panose="00000400000000000000" pitchFamily="2" charset="-78"/>
              </a:rPr>
              <a:t>شده است. </a:t>
            </a:r>
            <a:endParaRPr lang="en-US" sz="2400" dirty="0">
              <a:latin typeface="Times New Roman" panose="02020603050405020304" pitchFamily="18" charset="0"/>
              <a:ea typeface="Calibri" panose="020F0502020204030204" pitchFamily="34" charset="0"/>
              <a:cs typeface="B Lotus" panose="00000400000000000000" pitchFamily="2" charset="-78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35165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447800" y="304800"/>
            <a:ext cx="5943600" cy="4736465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505200" y="5181600"/>
            <a:ext cx="264046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1600" b="1" dirty="0">
                <a:latin typeface="Times New Roman" panose="02020603050405020304" pitchFamily="18" charset="0"/>
                <a:ea typeface="Calibri" panose="020F0502020204030204" pitchFamily="34" charset="0"/>
                <a:cs typeface="B Zar" panose="00000400000000000000" pitchFamily="2" charset="-78"/>
              </a:rPr>
              <a:t>الگوی نهایی مدرسه پژوهش محور</a:t>
            </a:r>
            <a:endParaRPr lang="en-US" sz="1600" b="1" dirty="0">
              <a:cs typeface="B Zar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99610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153400" cy="533400"/>
          </a:xfrm>
        </p:spPr>
        <p:txBody>
          <a:bodyPr>
            <a:normAutofit/>
          </a:bodyPr>
          <a:lstStyle/>
          <a:p>
            <a:pPr algn="r"/>
            <a:r>
              <a:rPr lang="fa-IR" sz="2400" b="1" dirty="0" smtClean="0">
                <a:solidFill>
                  <a:srgbClr val="00B050"/>
                </a:solidFill>
                <a:cs typeface="B Zar" panose="00000400000000000000" pitchFamily="2" charset="-78"/>
              </a:rPr>
              <a:t>بیان مسئله</a:t>
            </a:r>
            <a:endParaRPr lang="en-US" sz="2400" b="1" dirty="0">
              <a:solidFill>
                <a:srgbClr val="00B050"/>
              </a:solidFill>
              <a:cs typeface="B Zar" panose="0000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762000"/>
            <a:ext cx="8305800" cy="5181600"/>
          </a:xfrm>
        </p:spPr>
        <p:txBody>
          <a:bodyPr>
            <a:normAutofit fontScale="85000" lnSpcReduction="20000"/>
          </a:bodyPr>
          <a:lstStyle/>
          <a:p>
            <a:pPr marR="0" algn="just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fa-IR" sz="2000" b="1" dirty="0" smtClean="0">
                <a:solidFill>
                  <a:srgbClr val="00B050"/>
                </a:solidFill>
                <a:effectLst/>
                <a:latin typeface="Times New Roman"/>
                <a:ea typeface="Calibri"/>
                <a:cs typeface="B Zar"/>
              </a:rPr>
              <a:t>عدم وجود سطح رضایت بخشی </a:t>
            </a:r>
            <a:r>
              <a:rPr lang="fa-IR" sz="2000" dirty="0" smtClean="0">
                <a:effectLst/>
                <a:latin typeface="Times New Roman"/>
                <a:ea typeface="Calibri"/>
                <a:cs typeface="B Zar"/>
              </a:rPr>
              <a:t>از توانایی تفکر انتقادی، قضاوت، استنباط، استدلال، پرسشگری و پژوهش در بين دانش­آموزان(شین، 1998؛ پاول، 1997، پاول و الدر، 2000؛ نوریس، 1983 </a:t>
            </a:r>
            <a:r>
              <a:rPr lang="en-US" sz="2000" dirty="0" smtClean="0">
                <a:effectLst/>
                <a:latin typeface="Times New Roman"/>
                <a:ea typeface="Calibri"/>
                <a:cs typeface="B Zar"/>
              </a:rPr>
              <a:t>(</a:t>
            </a:r>
            <a:endParaRPr lang="fa-IR" sz="2000" dirty="0" smtClean="0">
              <a:effectLst/>
              <a:latin typeface="Times New Roman"/>
              <a:ea typeface="Calibri"/>
              <a:cs typeface="B Zar"/>
            </a:endParaRPr>
          </a:p>
          <a:p>
            <a:pPr marL="0" marR="0" algn="r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v"/>
            </a:pPr>
            <a:endParaRPr lang="fa-IR" sz="2000" dirty="0" smtClean="0">
              <a:effectLst/>
              <a:latin typeface="Times New Roman"/>
              <a:ea typeface="Calibri"/>
              <a:cs typeface="B Zar"/>
            </a:endParaRPr>
          </a:p>
          <a:p>
            <a:pPr marR="0" algn="just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fa-IR" sz="2000" b="1" dirty="0" smtClean="0">
                <a:solidFill>
                  <a:srgbClr val="00B050"/>
                </a:solidFill>
                <a:effectLst/>
                <a:latin typeface="Times New Roman"/>
                <a:ea typeface="Calibri"/>
                <a:cs typeface="B Zar"/>
              </a:rPr>
              <a:t>پايين بودن مهارت های </a:t>
            </a:r>
            <a:r>
              <a:rPr lang="fa-IR" sz="2000" dirty="0" smtClean="0">
                <a:effectLst/>
                <a:latin typeface="Times New Roman"/>
                <a:ea typeface="Calibri"/>
                <a:cs typeface="B Zar"/>
              </a:rPr>
              <a:t>تفکر انتقادی، قدرت تجزیه و تحلیل مسائل پیچیده و مواجهه با مسائل سطح بالا </a:t>
            </a:r>
            <a:r>
              <a:rPr lang="fa-IR" sz="2100" dirty="0">
                <a:solidFill>
                  <a:prstClr val="black"/>
                </a:solidFill>
                <a:latin typeface="Times New Roman"/>
                <a:ea typeface="Calibri"/>
                <a:cs typeface="B Zar"/>
              </a:rPr>
              <a:t>در </a:t>
            </a:r>
            <a:r>
              <a:rPr lang="fa-IR" sz="2100" dirty="0" smtClean="0">
                <a:solidFill>
                  <a:prstClr val="black"/>
                </a:solidFill>
                <a:latin typeface="Times New Roman"/>
                <a:ea typeface="Calibri"/>
                <a:cs typeface="B Zar"/>
              </a:rPr>
              <a:t>بين دانش </a:t>
            </a:r>
            <a:r>
              <a:rPr lang="fa-IR" sz="2100" dirty="0">
                <a:solidFill>
                  <a:prstClr val="black"/>
                </a:solidFill>
                <a:latin typeface="Times New Roman"/>
                <a:ea typeface="Calibri"/>
                <a:cs typeface="B Zar"/>
              </a:rPr>
              <a:t>آموزان و دانش آموختگان </a:t>
            </a:r>
            <a:r>
              <a:rPr lang="fa-IR" sz="2100" dirty="0" smtClean="0">
                <a:solidFill>
                  <a:prstClr val="black"/>
                </a:solidFill>
                <a:latin typeface="Times New Roman"/>
                <a:ea typeface="Calibri"/>
                <a:cs typeface="B Zar"/>
              </a:rPr>
              <a:t>ايراني</a:t>
            </a:r>
            <a:r>
              <a:rPr lang="fa-IR" sz="2000" dirty="0" smtClean="0">
                <a:effectLst/>
                <a:latin typeface="Times New Roman"/>
                <a:ea typeface="Calibri"/>
                <a:cs typeface="B Zar"/>
              </a:rPr>
              <a:t>(کیانی، 1391؛ آخوندزاده، 1390؛ حقانی، 1389؛ جاویدی و عبدلی، 1389؛ آنجفی، 1388؛ اطهری، 1388).</a:t>
            </a:r>
          </a:p>
          <a:p>
            <a:pPr marR="0" algn="just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fa-IR" sz="2000" b="1" dirty="0" smtClean="0">
                <a:solidFill>
                  <a:srgbClr val="00B050"/>
                </a:solidFill>
                <a:effectLst/>
                <a:latin typeface="Aldhabi"/>
                <a:ea typeface="Calibri"/>
                <a:cs typeface="B Zar"/>
              </a:rPr>
              <a:t>شرایط سنتی حاکم بر مدارس </a:t>
            </a:r>
            <a:r>
              <a:rPr lang="fa-IR" sz="2000" dirty="0" smtClean="0">
                <a:effectLst/>
                <a:latin typeface="Aldhabi"/>
                <a:ea typeface="Calibri"/>
                <a:cs typeface="B Zar"/>
              </a:rPr>
              <a:t>ما باعث پديد آمدن مسائل زير شده است:</a:t>
            </a:r>
          </a:p>
          <a:p>
            <a:pPr marR="0" algn="just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fa-IR" sz="1900" dirty="0" smtClean="0">
                <a:effectLst/>
                <a:latin typeface="Aldhabi"/>
                <a:ea typeface="Calibri"/>
                <a:cs typeface="B Zar"/>
              </a:rPr>
              <a:t>بسته شدن راه جستجو و کاوش و کشف بر روی دانش­آموزان، </a:t>
            </a:r>
          </a:p>
          <a:p>
            <a:pPr marR="0" algn="just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fa-IR" sz="1900" dirty="0" smtClean="0">
                <a:latin typeface="Aldhabi"/>
                <a:ea typeface="Calibri"/>
                <a:cs typeface="B Zar"/>
              </a:rPr>
              <a:t>گرفتن </a:t>
            </a:r>
            <a:r>
              <a:rPr lang="fa-IR" sz="1900" dirty="0" smtClean="0">
                <a:effectLst/>
                <a:latin typeface="Aldhabi"/>
                <a:ea typeface="Calibri"/>
                <a:cs typeface="B Zar"/>
              </a:rPr>
              <a:t>استقلال عمل از آنها </a:t>
            </a:r>
          </a:p>
          <a:p>
            <a:pPr marR="0" algn="just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fa-IR" sz="1900" dirty="0" smtClean="0">
                <a:effectLst/>
                <a:latin typeface="Aldhabi"/>
                <a:ea typeface="Calibri"/>
                <a:cs typeface="B Zar"/>
              </a:rPr>
              <a:t>در اختيار داشتن </a:t>
            </a:r>
            <a:r>
              <a:rPr lang="fa-IR" sz="1900" dirty="0" smtClean="0">
                <a:solidFill>
                  <a:prstClr val="black"/>
                </a:solidFill>
                <a:latin typeface="Aldhabi"/>
                <a:ea typeface="Calibri"/>
                <a:cs typeface="B Zar"/>
              </a:rPr>
              <a:t> </a:t>
            </a:r>
            <a:r>
              <a:rPr lang="fa-IR" sz="1900" dirty="0">
                <a:solidFill>
                  <a:prstClr val="black"/>
                </a:solidFill>
                <a:latin typeface="Aldhabi"/>
                <a:ea typeface="Calibri"/>
                <a:cs typeface="B Zar"/>
              </a:rPr>
              <a:t>همه مسوولیت­ها و </a:t>
            </a:r>
            <a:r>
              <a:rPr lang="fa-IR" sz="1900" dirty="0" smtClean="0">
                <a:solidFill>
                  <a:prstClr val="black"/>
                </a:solidFill>
                <a:latin typeface="Aldhabi"/>
                <a:ea typeface="Calibri"/>
                <a:cs typeface="B Zar"/>
              </a:rPr>
              <a:t>اختیارات توسط معلم</a:t>
            </a:r>
            <a:r>
              <a:rPr lang="fa-IR" sz="1900" dirty="0" smtClean="0">
                <a:effectLst/>
                <a:latin typeface="Aldhabi"/>
                <a:ea typeface="Calibri"/>
                <a:cs typeface="B Zar"/>
              </a:rPr>
              <a:t> و محور بودن او در كلاس(قاسمی پور، 1388)</a:t>
            </a:r>
          </a:p>
          <a:p>
            <a:pPr marR="0" algn="just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fa-IR" sz="1900" dirty="0" smtClean="0">
                <a:latin typeface="Aldhabi"/>
                <a:ea typeface="Calibri"/>
                <a:cs typeface="B Zar"/>
              </a:rPr>
              <a:t>پايين بودن</a:t>
            </a:r>
            <a:r>
              <a:rPr lang="fa-IR" sz="1900" dirty="0" smtClean="0">
                <a:effectLst/>
                <a:latin typeface="Times New Roman"/>
                <a:ea typeface="Calibri"/>
                <a:cs typeface="B Zar"/>
              </a:rPr>
              <a:t> </a:t>
            </a:r>
            <a:r>
              <a:rPr lang="fa-IR" sz="1900" dirty="0" smtClean="0">
                <a:effectLst/>
                <a:latin typeface="Aldhabi"/>
                <a:ea typeface="Calibri"/>
                <a:cs typeface="B Zar"/>
              </a:rPr>
              <a:t>علاقه­ معلمان به امر پژوهش و تمركز اکثر آنان صرفا بر نقش آموزشي خود </a:t>
            </a:r>
          </a:p>
          <a:p>
            <a:pPr marR="0" algn="just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fa-IR" sz="1900" dirty="0" smtClean="0">
                <a:latin typeface="Aldhabi"/>
                <a:ea typeface="Calibri"/>
                <a:cs typeface="B Zar"/>
              </a:rPr>
              <a:t>ضعف و نقصان</a:t>
            </a:r>
            <a:r>
              <a:rPr lang="fa-IR" sz="1900" dirty="0" smtClean="0">
                <a:effectLst/>
                <a:latin typeface="Aldhabi"/>
                <a:ea typeface="Calibri"/>
                <a:cs typeface="B Zar"/>
              </a:rPr>
              <a:t> وضعي</a:t>
            </a:r>
            <a:r>
              <a:rPr lang="fa-IR" sz="1900" dirty="0" smtClean="0">
                <a:solidFill>
                  <a:srgbClr val="000000"/>
                </a:solidFill>
                <a:effectLst/>
                <a:latin typeface="Aldhabi"/>
                <a:ea typeface="Calibri"/>
                <a:cs typeface="B Zar"/>
              </a:rPr>
              <a:t>ت پژوهش در بين معلمان و رکود پژوهش در مدرسه(عنايتي، 1391) </a:t>
            </a:r>
          </a:p>
          <a:p>
            <a:pPr marR="0" algn="just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fa-IR" sz="1900" dirty="0" smtClean="0">
                <a:solidFill>
                  <a:srgbClr val="000000"/>
                </a:solidFill>
                <a:ea typeface="Calibri"/>
                <a:cs typeface="B Zar"/>
              </a:rPr>
              <a:t>روش </a:t>
            </a:r>
            <a:r>
              <a:rPr lang="fa-IR" sz="1900" dirty="0">
                <a:solidFill>
                  <a:srgbClr val="000000"/>
                </a:solidFill>
                <a:ea typeface="Calibri"/>
                <a:cs typeface="B Zar"/>
              </a:rPr>
              <a:t>هاي سنتي تدريس و حفظ کردن و آموزش طوطي وار </a:t>
            </a:r>
            <a:endParaRPr lang="fa-IR" sz="1900" dirty="0" smtClean="0">
              <a:solidFill>
                <a:srgbClr val="000000"/>
              </a:solidFill>
              <a:ea typeface="Calibri"/>
              <a:cs typeface="B Zar"/>
            </a:endParaRPr>
          </a:p>
          <a:p>
            <a:pPr marR="0" algn="just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fa-IR" sz="1900" dirty="0" smtClean="0">
                <a:solidFill>
                  <a:srgbClr val="000000"/>
                </a:solidFill>
                <a:ea typeface="Calibri"/>
                <a:cs typeface="B Zar"/>
              </a:rPr>
              <a:t>محور تلقي شدن معلم </a:t>
            </a:r>
            <a:r>
              <a:rPr lang="fa-IR" sz="1900" dirty="0">
                <a:solidFill>
                  <a:srgbClr val="000000"/>
                </a:solidFill>
                <a:ea typeface="Calibri"/>
                <a:cs typeface="B Zar"/>
              </a:rPr>
              <a:t>و کتاب به عنوان </a:t>
            </a:r>
            <a:r>
              <a:rPr lang="fa-IR" sz="1900" dirty="0" smtClean="0">
                <a:solidFill>
                  <a:srgbClr val="000000"/>
                </a:solidFill>
                <a:ea typeface="Calibri"/>
                <a:cs typeface="B Zar"/>
              </a:rPr>
              <a:t>اساسي ترين محورهاي </a:t>
            </a:r>
            <a:r>
              <a:rPr lang="fa-IR" sz="1900" dirty="0">
                <a:solidFill>
                  <a:srgbClr val="000000"/>
                </a:solidFill>
                <a:ea typeface="Calibri"/>
                <a:cs typeface="B Zar"/>
              </a:rPr>
              <a:t>آموزش </a:t>
            </a:r>
            <a:r>
              <a:rPr lang="fa-IR" sz="1900" dirty="0" smtClean="0">
                <a:solidFill>
                  <a:srgbClr val="000000"/>
                </a:solidFill>
                <a:ea typeface="Calibri"/>
                <a:cs typeface="B Zar"/>
              </a:rPr>
              <a:t>و ناديده گرفته شدن نقش </a:t>
            </a:r>
            <a:r>
              <a:rPr lang="fa-IR" sz="1900" dirty="0">
                <a:solidFill>
                  <a:srgbClr val="000000"/>
                </a:solidFill>
                <a:ea typeface="Calibri"/>
                <a:cs typeface="B Zar"/>
              </a:rPr>
              <a:t>دانش آموز که اساسي ترين محور </a:t>
            </a:r>
            <a:r>
              <a:rPr lang="fa-IR" sz="1900" dirty="0" smtClean="0">
                <a:solidFill>
                  <a:srgbClr val="000000"/>
                </a:solidFill>
                <a:ea typeface="Calibri"/>
                <a:cs typeface="B Zar"/>
              </a:rPr>
              <a:t>آموزش است( </a:t>
            </a:r>
            <a:r>
              <a:rPr lang="fa-IR" sz="1900" dirty="0">
                <a:solidFill>
                  <a:srgbClr val="000000"/>
                </a:solidFill>
                <a:ea typeface="Calibri"/>
                <a:cs typeface="B Zar"/>
              </a:rPr>
              <a:t>دانش پژوه و فرزاد، 1385؛ آقازاده، 1384). </a:t>
            </a:r>
            <a:endParaRPr lang="en-US" sz="1900" dirty="0"/>
          </a:p>
        </p:txBody>
      </p:sp>
    </p:spTree>
    <p:extLst>
      <p:ext uri="{BB962C8B-B14F-4D97-AF65-F5344CB8AC3E}">
        <p14:creationId xmlns:p14="http://schemas.microsoft.com/office/powerpoint/2010/main" xmlns="" val="1517014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86800" cy="1143000"/>
          </a:xfrm>
        </p:spPr>
        <p:txBody>
          <a:bodyPr>
            <a:noAutofit/>
          </a:bodyPr>
          <a:lstStyle/>
          <a:p>
            <a:pPr marL="0" marR="0" algn="r" rtl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fa-IR" sz="2000" b="1" dirty="0">
                <a:solidFill>
                  <a:srgbClr val="00B050"/>
                </a:solidFill>
                <a:latin typeface="Times New Roman" panose="02020603050405020304" pitchFamily="18" charset="0"/>
                <a:cs typeface="B Zar" panose="00000400000000000000" pitchFamily="2" charset="-78"/>
              </a:rPr>
              <a:t>سؤال چهارم </a:t>
            </a:r>
            <a:r>
              <a:rPr lang="fa-IR" sz="20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B Zar" panose="00000400000000000000" pitchFamily="2" charset="-78"/>
              </a:rPr>
              <a:t>: </a:t>
            </a:r>
            <a:r>
              <a:rPr lang="fa-IR" sz="2000" b="1" dirty="0">
                <a:solidFill>
                  <a:srgbClr val="00B050"/>
                </a:solidFill>
                <a:latin typeface="Times New Roman" panose="02020603050405020304" pitchFamily="18" charset="0"/>
                <a:cs typeface="B Zar" panose="00000400000000000000" pitchFamily="2" charset="-78"/>
              </a:rPr>
              <a:t>وضعیت موجود مدارس متوسطه دخترانه شهر تهران بر اساس </a:t>
            </a:r>
            <a:r>
              <a:rPr lang="fa-IR" sz="20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B Zar" panose="00000400000000000000" pitchFamily="2" charset="-78"/>
              </a:rPr>
              <a:t>الگوي </a:t>
            </a:r>
            <a:r>
              <a:rPr lang="fa-IR" sz="2000" b="1" dirty="0">
                <a:solidFill>
                  <a:srgbClr val="00B050"/>
                </a:solidFill>
                <a:latin typeface="Times New Roman" panose="02020603050405020304" pitchFamily="18" charset="0"/>
                <a:cs typeface="B Zar" panose="00000400000000000000" pitchFamily="2" charset="-78"/>
              </a:rPr>
              <a:t>پیشنهادی چگونه است؟</a:t>
            </a:r>
            <a:r>
              <a:rPr lang="en-US" sz="2000" b="1" dirty="0">
                <a:solidFill>
                  <a:srgbClr val="00B050"/>
                </a:solidFill>
                <a:latin typeface="Times New Roman" panose="02020603050405020304" pitchFamily="18" charset="0"/>
                <a:cs typeface="B Zar" panose="00000400000000000000" pitchFamily="2" charset="-78"/>
              </a:rPr>
              <a:t/>
            </a:r>
            <a:br>
              <a:rPr lang="en-US" sz="2000" b="1" dirty="0">
                <a:solidFill>
                  <a:srgbClr val="00B050"/>
                </a:solidFill>
                <a:latin typeface="Times New Roman" panose="02020603050405020304" pitchFamily="18" charset="0"/>
                <a:cs typeface="B Zar" panose="00000400000000000000" pitchFamily="2" charset="-78"/>
              </a:rPr>
            </a:br>
            <a:endParaRPr lang="en-US" sz="2000" dirty="0">
              <a:solidFill>
                <a:srgbClr val="00B050"/>
              </a:solidFill>
              <a:cs typeface="B Zar" panose="0000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 rtl="1">
              <a:lnSpc>
                <a:spcPct val="150000"/>
              </a:lnSpc>
              <a:buNone/>
            </a:pPr>
            <a:r>
              <a:rPr lang="fa-IR" sz="2000" dirty="0" smtClean="0">
                <a:latin typeface="Calibri" panose="020F0502020204030204" pitchFamily="34" charset="0"/>
                <a:ea typeface="Calibri" panose="020F0502020204030204" pitchFamily="34" charset="0"/>
                <a:cs typeface="B Zar" panose="00000400000000000000" pitchFamily="2" charset="-78"/>
              </a:rPr>
              <a:t>ارزیابی </a:t>
            </a:r>
            <a:r>
              <a:rPr lang="fa-IR" sz="2000" dirty="0">
                <a:latin typeface="Calibri" panose="020F0502020204030204" pitchFamily="34" charset="0"/>
                <a:ea typeface="Calibri" panose="020F0502020204030204" pitchFamily="34" charset="0"/>
                <a:cs typeface="B Zar" panose="00000400000000000000" pitchFamily="2" charset="-78"/>
              </a:rPr>
              <a:t>وضعیت موجود </a:t>
            </a:r>
            <a:r>
              <a:rPr lang="fa-IR" sz="2000" dirty="0" smtClean="0">
                <a:latin typeface="Calibri" panose="020F0502020204030204" pitchFamily="34" charset="0"/>
                <a:ea typeface="Calibri" panose="020F0502020204030204" pitchFamily="34" charset="0"/>
                <a:cs typeface="B Zar" panose="00000400000000000000" pitchFamily="2" charset="-78"/>
              </a:rPr>
              <a:t>مدارس دخترانه </a:t>
            </a:r>
            <a:r>
              <a:rPr lang="fa-IR" sz="2000" dirty="0">
                <a:latin typeface="Calibri" panose="020F0502020204030204" pitchFamily="34" charset="0"/>
                <a:ea typeface="Calibri" panose="020F0502020204030204" pitchFamily="34" charset="0"/>
                <a:cs typeface="B Zar" panose="00000400000000000000" pitchFamily="2" charset="-78"/>
              </a:rPr>
              <a:t>دوره دوم متوسطه شهر تهران از نظر متغیر مدرسه </a:t>
            </a:r>
            <a:r>
              <a:rPr lang="fa-IR" sz="2000" dirty="0" smtClean="0">
                <a:latin typeface="Calibri" panose="020F0502020204030204" pitchFamily="34" charset="0"/>
                <a:ea typeface="Calibri" panose="020F0502020204030204" pitchFamily="34" charset="0"/>
                <a:cs typeface="B Zar" panose="00000400000000000000" pitchFamily="2" charset="-78"/>
              </a:rPr>
              <a:t>پژوهش‌محوربا استفاده </a:t>
            </a:r>
            <a:r>
              <a:rPr lang="fa-IR" sz="2000" dirty="0">
                <a:latin typeface="Calibri" panose="020F0502020204030204" pitchFamily="34" charset="0"/>
                <a:ea typeface="Calibri" panose="020F0502020204030204" pitchFamily="34" charset="0"/>
                <a:cs typeface="B Zar" panose="00000400000000000000" pitchFamily="2" charset="-78"/>
              </a:rPr>
              <a:t>از آزمون 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t</a:t>
            </a:r>
            <a:r>
              <a:rPr lang="fa-IR" sz="2000" dirty="0">
                <a:latin typeface="Calibri" panose="020F0502020204030204" pitchFamily="34" charset="0"/>
                <a:ea typeface="Calibri" panose="020F0502020204030204" pitchFamily="34" charset="0"/>
                <a:cs typeface="B Zar" panose="00000400000000000000" pitchFamily="2" charset="-78"/>
              </a:rPr>
              <a:t> تک‌نمونه‌ای </a:t>
            </a:r>
            <a:r>
              <a:rPr lang="fa-IR" sz="2000" dirty="0" smtClean="0">
                <a:latin typeface="Calibri" panose="020F0502020204030204" pitchFamily="34" charset="0"/>
                <a:ea typeface="Calibri" panose="020F0502020204030204" pitchFamily="34" charset="0"/>
                <a:cs typeface="B Zar" panose="00000400000000000000" pitchFamily="2" charset="-78"/>
              </a:rPr>
              <a:t>در قالب </a:t>
            </a:r>
            <a:r>
              <a:rPr lang="ar-SA" sz="2000" dirty="0" smtClean="0">
                <a:latin typeface="Calibri" panose="020F0502020204030204" pitchFamily="34" charset="0"/>
                <a:ea typeface="Calibri" panose="020F0502020204030204" pitchFamily="34" charset="0"/>
                <a:cs typeface="B Zar" panose="00000400000000000000" pitchFamily="2" charset="-78"/>
              </a:rPr>
              <a:t>مقياس </a:t>
            </a:r>
            <a:r>
              <a:rPr lang="ar-SA" sz="2000" dirty="0">
                <a:latin typeface="Calibri" panose="020F0502020204030204" pitchFamily="34" charset="0"/>
                <a:ea typeface="Calibri" panose="020F0502020204030204" pitchFamily="34" charset="0"/>
                <a:cs typeface="B Zar" panose="00000400000000000000" pitchFamily="2" charset="-78"/>
              </a:rPr>
              <a:t>5 درجه اي ليكرت </a:t>
            </a:r>
            <a:r>
              <a:rPr lang="ar-SA" sz="2000" dirty="0" smtClean="0">
                <a:latin typeface="Calibri" panose="020F0502020204030204" pitchFamily="34" charset="0"/>
                <a:ea typeface="Calibri" panose="020F0502020204030204" pitchFamily="34" charset="0"/>
                <a:cs typeface="B Zar" panose="00000400000000000000" pitchFamily="2" charset="-78"/>
              </a:rPr>
              <a:t>عدد</a:t>
            </a:r>
            <a:r>
              <a:rPr lang="fa-IR" sz="2000" dirty="0" smtClean="0">
                <a:latin typeface="Calibri" panose="020F0502020204030204" pitchFamily="34" charset="0"/>
                <a:ea typeface="Calibri" panose="020F0502020204030204" pitchFamily="34" charset="0"/>
                <a:cs typeface="B Zar" panose="00000400000000000000" pitchFamily="2" charset="-78"/>
              </a:rPr>
              <a:t>3.11 را نشان داد.</a:t>
            </a:r>
            <a:r>
              <a:rPr lang="ar-SA" sz="2000" dirty="0" smtClean="0">
                <a:latin typeface="Calibri" panose="020F0502020204030204" pitchFamily="34" charset="0"/>
                <a:ea typeface="Calibri" panose="020F0502020204030204" pitchFamily="34" charset="0"/>
                <a:cs typeface="B Zar" panose="00000400000000000000" pitchFamily="2" charset="-78"/>
              </a:rPr>
              <a:t> </a:t>
            </a:r>
            <a:r>
              <a:rPr lang="fa-IR" sz="2000" dirty="0" smtClean="0">
                <a:latin typeface="Calibri" panose="020F0502020204030204" pitchFamily="34" charset="0"/>
                <a:ea typeface="Calibri" panose="020F0502020204030204" pitchFamily="34" charset="0"/>
                <a:cs typeface="B Zar" panose="00000400000000000000" pitchFamily="2" charset="-78"/>
              </a:rPr>
              <a:t>يعني آن كه وضعیت </a:t>
            </a:r>
            <a:r>
              <a:rPr lang="fa-IR" sz="2000" dirty="0">
                <a:latin typeface="Calibri" panose="020F0502020204030204" pitchFamily="34" charset="0"/>
                <a:ea typeface="Calibri" panose="020F0502020204030204" pitchFamily="34" charset="0"/>
                <a:cs typeface="B Zar" panose="00000400000000000000" pitchFamily="2" charset="-78"/>
              </a:rPr>
              <a:t>موجود مدارس </a:t>
            </a:r>
            <a:r>
              <a:rPr lang="fa-IR" sz="2000" dirty="0" smtClean="0">
                <a:latin typeface="Calibri" panose="020F0502020204030204" pitchFamily="34" charset="0"/>
                <a:ea typeface="Calibri" panose="020F0502020204030204" pitchFamily="34" charset="0"/>
                <a:cs typeface="B Zar" panose="00000400000000000000" pitchFamily="2" charset="-78"/>
              </a:rPr>
              <a:t>مورد بررسي از </a:t>
            </a:r>
            <a:r>
              <a:rPr lang="fa-IR" sz="2000" dirty="0">
                <a:latin typeface="Calibri" panose="020F0502020204030204" pitchFamily="34" charset="0"/>
                <a:ea typeface="Calibri" panose="020F0502020204030204" pitchFamily="34" charset="0"/>
                <a:cs typeface="B Zar" panose="00000400000000000000" pitchFamily="2" charset="-78"/>
              </a:rPr>
              <a:t>نظر پژوهش‌محور </a:t>
            </a:r>
            <a:r>
              <a:rPr lang="fa-IR" sz="2000" dirty="0" smtClean="0">
                <a:latin typeface="Calibri" panose="020F0502020204030204" pitchFamily="34" charset="0"/>
                <a:ea typeface="Calibri" panose="020F0502020204030204" pitchFamily="34" charset="0"/>
                <a:cs typeface="B Zar" panose="00000400000000000000" pitchFamily="2" charset="-78"/>
              </a:rPr>
              <a:t>بودن كمي </a:t>
            </a:r>
            <a:r>
              <a:rPr lang="fa-IR" sz="2000" dirty="0">
                <a:latin typeface="Calibri" panose="020F0502020204030204" pitchFamily="34" charset="0"/>
                <a:ea typeface="Calibri" panose="020F0502020204030204" pitchFamily="34" charset="0"/>
                <a:cs typeface="B Zar" panose="00000400000000000000" pitchFamily="2" charset="-78"/>
              </a:rPr>
              <a:t>بالاتر از میانگین </a:t>
            </a:r>
            <a:r>
              <a:rPr lang="fa-IR" sz="2000" dirty="0" smtClean="0">
                <a:latin typeface="Calibri" panose="020F0502020204030204" pitchFamily="34" charset="0"/>
                <a:ea typeface="Calibri" panose="020F0502020204030204" pitchFamily="34" charset="0"/>
                <a:cs typeface="B Zar" panose="00000400000000000000" pitchFamily="2" charset="-78"/>
              </a:rPr>
              <a:t>نظری(3) </a:t>
            </a:r>
            <a:r>
              <a:rPr lang="fa-IR" sz="2000" dirty="0">
                <a:latin typeface="Calibri" panose="020F0502020204030204" pitchFamily="34" charset="0"/>
                <a:ea typeface="Calibri" panose="020F0502020204030204" pitchFamily="34" charset="0"/>
                <a:cs typeface="B Zar" panose="00000400000000000000" pitchFamily="2" charset="-78"/>
              </a:rPr>
              <a:t>است و این اختلاف در سطح( 05/0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p</a:t>
            </a: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B Zar" panose="00000400000000000000" pitchFamily="2" charset="-78"/>
              </a:rPr>
              <a:t> &lt;</a:t>
            </a:r>
            <a:r>
              <a:rPr lang="fa-IR" sz="2000" dirty="0">
                <a:latin typeface="Calibri" panose="020F0502020204030204" pitchFamily="34" charset="0"/>
                <a:ea typeface="Calibri" panose="020F0502020204030204" pitchFamily="34" charset="0"/>
                <a:cs typeface="B Zar" panose="00000400000000000000" pitchFamily="2" charset="-78"/>
              </a:rPr>
              <a:t>) معنادار </a:t>
            </a:r>
            <a:r>
              <a:rPr lang="fa-IR" sz="2000" dirty="0" smtClean="0">
                <a:latin typeface="Calibri" panose="020F0502020204030204" pitchFamily="34" charset="0"/>
                <a:ea typeface="Calibri" panose="020F0502020204030204" pitchFamily="34" charset="0"/>
                <a:cs typeface="B Zar" panose="00000400000000000000" pitchFamily="2" charset="-78"/>
              </a:rPr>
              <a:t>می‌باشد.</a:t>
            </a:r>
          </a:p>
          <a:p>
            <a:pPr marL="0" indent="0" algn="ctr" rtl="1">
              <a:lnSpc>
                <a:spcPct val="150000"/>
              </a:lnSpc>
              <a:buNone/>
            </a:pPr>
            <a:r>
              <a:rPr lang="ar-SA" sz="1400" b="1" dirty="0">
                <a:latin typeface="Times New Roman" panose="02020603050405020304" pitchFamily="18" charset="0"/>
                <a:ea typeface="Calibri" panose="020F0502020204030204" pitchFamily="34" charset="0"/>
                <a:cs typeface="B Lotus" panose="00000400000000000000" pitchFamily="2" charset="-78"/>
              </a:rPr>
              <a:t>نتایج آزمون آماری </a:t>
            </a:r>
            <a:r>
              <a:rPr lang="en-US" sz="1400" b="1" dirty="0">
                <a:latin typeface="Times New Roman" panose="02020603050405020304" pitchFamily="18" charset="0"/>
                <a:ea typeface="Calibri" panose="020F0502020204030204" pitchFamily="34" charset="0"/>
              </a:rPr>
              <a:t>t-test</a:t>
            </a:r>
            <a:r>
              <a:rPr lang="ar-SA" sz="1400" b="1" dirty="0">
                <a:latin typeface="Times New Roman" panose="02020603050405020304" pitchFamily="18" charset="0"/>
                <a:ea typeface="Calibri" panose="020F0502020204030204" pitchFamily="34" charset="0"/>
                <a:cs typeface="B Lotus" panose="00000400000000000000" pitchFamily="2" charset="-78"/>
              </a:rPr>
              <a:t> مربوط به متغیر مدرسه پژوهش‌محور</a:t>
            </a:r>
            <a:endParaRPr lang="en-US" sz="1400" b="1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/>
          </p:nvPr>
        </p:nvGraphicFramePr>
        <p:xfrm>
          <a:off x="1344634" y="4343400"/>
          <a:ext cx="7010403" cy="1092708"/>
        </p:xfrm>
        <a:graphic>
          <a:graphicData uri="http://schemas.openxmlformats.org/drawingml/2006/table">
            <a:tbl>
              <a:tblPr rtl="1" firstRow="1" firstCol="1" lastRow="1" lastCol="1" bandRow="1" bandCol="1"/>
              <a:tblGrid>
                <a:gridCol w="1167527"/>
                <a:gridCol w="1168274"/>
                <a:gridCol w="1168274"/>
                <a:gridCol w="637719"/>
                <a:gridCol w="956203"/>
                <a:gridCol w="956203"/>
                <a:gridCol w="956203"/>
              </a:tblGrid>
              <a:tr h="226078">
                <a:tc rowSpan="2"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Zar" panose="00000400000000000000" pitchFamily="2" charset="-78"/>
                        </a:rPr>
                        <a:t>متغیرها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B Lotus" panose="000004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 gridSpan="6"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Zar" panose="00000400000000000000" pitchFamily="2" charset="-78"/>
                        </a:rPr>
                        <a:t>ارزش آزمون= 3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B Lotus" panose="00000400000000000000" pitchFamily="2" charset="-7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144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Zar" panose="00000400000000000000" pitchFamily="2" charset="-78"/>
                        </a:rPr>
                        <a:t>میانگین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B Lotus" panose="000004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Zar" panose="00000400000000000000" pitchFamily="2" charset="-78"/>
                        </a:rPr>
                        <a:t>انحراف استاندارد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B Lotus" panose="000004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Zar" panose="00000400000000000000" pitchFamily="2" charset="-78"/>
                        </a:rPr>
                        <a:t>مقدار </a:t>
                      </a: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Zar" panose="00000400000000000000" pitchFamily="2" charset="-78"/>
                        </a:rPr>
                        <a:t>t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B Lotus" panose="000004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Zar" panose="00000400000000000000" pitchFamily="2" charset="-78"/>
                        </a:rPr>
                        <a:t>درجه آزادی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B Lotus" panose="000004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Zar" panose="00000400000000000000" pitchFamily="2" charset="-78"/>
                        </a:rPr>
                        <a:t>سطح معنی‌داری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B Lotus" panose="000004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Zar" panose="00000400000000000000" pitchFamily="2" charset="-78"/>
                        </a:rPr>
                        <a:t>تفاوت میانگین‌ها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B Lotus" panose="000004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</a:tr>
              <a:tr h="452155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Zar" panose="00000400000000000000" pitchFamily="2" charset="-78"/>
                        </a:rPr>
                        <a:t>مدرسه پژوهش محور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B Lotus" panose="000004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702310" algn="l"/>
                          <a:tab pos="2302510" algn="l"/>
                        </a:tabLst>
                      </a:pPr>
                      <a:r>
                        <a:rPr lang="fa-IR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Zar" panose="00000400000000000000" pitchFamily="2" charset="-78"/>
                        </a:rPr>
                        <a:t>3/11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B Lotus" panose="000004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702310" algn="l"/>
                          <a:tab pos="2302510" algn="l"/>
                        </a:tabLst>
                      </a:pPr>
                      <a:r>
                        <a:rPr lang="fa-IR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Zar" panose="00000400000000000000" pitchFamily="2" charset="-78"/>
                        </a:rPr>
                        <a:t>0/74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B Lotus" panose="000004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702310" algn="l"/>
                          <a:tab pos="2302510" algn="l"/>
                        </a:tabLst>
                      </a:pPr>
                      <a:r>
                        <a:rPr lang="fa-IR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Zar" panose="00000400000000000000" pitchFamily="2" charset="-78"/>
                        </a:rPr>
                        <a:t>2/91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B Lotus" panose="000004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Zar" panose="00000400000000000000" pitchFamily="2" charset="-78"/>
                        </a:rPr>
                        <a:t>378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B Lotus" panose="000004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702310" algn="l"/>
                          <a:tab pos="2302510" algn="l"/>
                        </a:tabLst>
                      </a:pPr>
                      <a:r>
                        <a:rPr lang="fa-IR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Zar" panose="00000400000000000000" pitchFamily="2" charset="-78"/>
                        </a:rPr>
                        <a:t>0/3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B Lotus" panose="000004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702310" algn="l"/>
                          <a:tab pos="2302510" algn="l"/>
                        </a:tabLst>
                      </a:pPr>
                      <a:r>
                        <a:rPr lang="fa-IR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B Zar" panose="00000400000000000000" pitchFamily="2" charset="-78"/>
                        </a:rPr>
                        <a:t>0/11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B Lotus" panose="000004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87834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286605"/>
            <a:ext cx="7543800" cy="627796"/>
          </a:xfrm>
        </p:spPr>
        <p:txBody>
          <a:bodyPr>
            <a:normAutofit/>
          </a:bodyPr>
          <a:lstStyle/>
          <a:p>
            <a:pPr algn="r"/>
            <a:r>
              <a:rPr lang="fa-IR" sz="2400" b="1" dirty="0">
                <a:solidFill>
                  <a:srgbClr val="00B05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B Zar" panose="00000400000000000000" pitchFamily="2" charset="-78"/>
              </a:rPr>
              <a:t>جمع بندي </a:t>
            </a:r>
            <a:r>
              <a:rPr lang="fa-IR" sz="2400" b="1" dirty="0" smtClean="0">
                <a:solidFill>
                  <a:srgbClr val="00B05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B Zar" panose="00000400000000000000" pitchFamily="2" charset="-78"/>
              </a:rPr>
              <a:t>نهايي(مستخرج از بخش كيفي):</a:t>
            </a:r>
            <a:endParaRPr lang="en-US" sz="2400" dirty="0">
              <a:solidFill>
                <a:srgbClr val="00B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" y="990600"/>
            <a:ext cx="8915400" cy="5181600"/>
          </a:xfrm>
        </p:spPr>
        <p:txBody>
          <a:bodyPr>
            <a:normAutofit fontScale="62500" lnSpcReduction="20000"/>
          </a:bodyPr>
          <a:lstStyle/>
          <a:p>
            <a:pPr marL="0" marR="0" indent="0" algn="just" rtl="1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fa-IR" sz="2600" dirty="0" smtClean="0">
                <a:latin typeface="Times New Roman" panose="02020603050405020304" pitchFamily="18" charset="0"/>
                <a:ea typeface="Calibri" panose="020F0502020204030204" pitchFamily="34" charset="0"/>
                <a:cs typeface="B Zar" panose="00000400000000000000" pitchFamily="2" charset="-78"/>
              </a:rPr>
              <a:t>بطو</a:t>
            </a:r>
            <a:r>
              <a:rPr lang="fa-IR" sz="2900" dirty="0" smtClean="0">
                <a:latin typeface="Times New Roman" panose="02020603050405020304" pitchFamily="18" charset="0"/>
                <a:ea typeface="Calibri" panose="020F0502020204030204" pitchFamily="34" charset="0"/>
                <a:cs typeface="B Zar" panose="00000400000000000000" pitchFamily="2" charset="-78"/>
              </a:rPr>
              <a:t>ر </a:t>
            </a:r>
            <a:r>
              <a:rPr lang="fa-IR" sz="2900" dirty="0">
                <a:latin typeface="Times New Roman" panose="02020603050405020304" pitchFamily="18" charset="0"/>
                <a:ea typeface="Calibri" panose="020F0502020204030204" pitchFamily="34" charset="0"/>
                <a:cs typeface="B Zar" panose="00000400000000000000" pitchFamily="2" charset="-78"/>
              </a:rPr>
              <a:t>كلي براي تحقق مدرسه پژوهش محور نياز به همكاري عوامل درون مدرسه اي و برون مدرسه اي است. اگرچه در اين پژوهش تمركز بر عوامل درون مدرسه </a:t>
            </a:r>
            <a:r>
              <a:rPr lang="fa-IR" sz="2900" dirty="0" smtClean="0">
                <a:latin typeface="Times New Roman" panose="02020603050405020304" pitchFamily="18" charset="0"/>
                <a:ea typeface="Calibri" panose="020F0502020204030204" pitchFamily="34" charset="0"/>
                <a:cs typeface="B Zar" panose="00000400000000000000" pitchFamily="2" charset="-78"/>
              </a:rPr>
              <a:t>اي نظيرمدير مدرسه، معلم، فرهنگ و ساختار و آموزش و يادگيري با مولفه هاي خاص آنها بود، </a:t>
            </a:r>
            <a:r>
              <a:rPr lang="fa-IR" sz="2900" dirty="0">
                <a:latin typeface="Times New Roman" panose="02020603050405020304" pitchFamily="18" charset="0"/>
                <a:ea typeface="Calibri" panose="020F0502020204030204" pitchFamily="34" charset="0"/>
                <a:cs typeface="B Zar" panose="00000400000000000000" pitchFamily="2" charset="-78"/>
              </a:rPr>
              <a:t>ليكن عوامل برون مدرسه اي </a:t>
            </a:r>
            <a:r>
              <a:rPr lang="fa-IR" sz="2900" dirty="0" smtClean="0">
                <a:latin typeface="Times New Roman" panose="02020603050405020304" pitchFamily="18" charset="0"/>
                <a:ea typeface="Calibri" panose="020F0502020204030204" pitchFamily="34" charset="0"/>
                <a:cs typeface="B Zar" panose="00000400000000000000" pitchFamily="2" charset="-78"/>
              </a:rPr>
              <a:t>چون:</a:t>
            </a:r>
          </a:p>
          <a:p>
            <a:pPr marL="0" marR="0" algn="just" rtl="1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v"/>
            </a:pPr>
            <a:r>
              <a:rPr lang="fa-IR" sz="2900" dirty="0" smtClean="0">
                <a:latin typeface="Times New Roman" panose="02020603050405020304" pitchFamily="18" charset="0"/>
                <a:ea typeface="Calibri" panose="020F0502020204030204" pitchFamily="34" charset="0"/>
                <a:cs typeface="B Zar" panose="00000400000000000000" pitchFamily="2" charset="-78"/>
              </a:rPr>
              <a:t> </a:t>
            </a:r>
            <a:r>
              <a:rPr lang="fa-IR" sz="2900" dirty="0">
                <a:latin typeface="Times New Roman" panose="02020603050405020304" pitchFamily="18" charset="0"/>
                <a:ea typeface="Calibri" panose="020F0502020204030204" pitchFamily="34" charset="0"/>
                <a:cs typeface="B Zar" panose="00000400000000000000" pitchFamily="2" charset="-78"/>
              </a:rPr>
              <a:t>باور سياستگذاران، تصميم گيرندگان، برنامه ريزان به نقش، اهميت و جايگاه پژوهش در مدرسه و در نظام آموزش و يادگيري، </a:t>
            </a:r>
            <a:endParaRPr lang="fa-IR" sz="2900" dirty="0" smtClean="0">
              <a:latin typeface="Times New Roman" panose="02020603050405020304" pitchFamily="18" charset="0"/>
              <a:ea typeface="Calibri" panose="020F0502020204030204" pitchFamily="34" charset="0"/>
              <a:cs typeface="B Zar" panose="00000400000000000000" pitchFamily="2" charset="-78"/>
            </a:endParaRPr>
          </a:p>
          <a:p>
            <a:pPr marL="0" marR="0" algn="just" rtl="1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v"/>
            </a:pPr>
            <a:r>
              <a:rPr lang="fa-IR" sz="2900" dirty="0" smtClean="0">
                <a:latin typeface="Times New Roman" panose="02020603050405020304" pitchFamily="18" charset="0"/>
                <a:ea typeface="Calibri" panose="020F0502020204030204" pitchFamily="34" charset="0"/>
                <a:cs typeface="B Zar" panose="00000400000000000000" pitchFamily="2" charset="-78"/>
              </a:rPr>
              <a:t>اعمال </a:t>
            </a:r>
            <a:r>
              <a:rPr lang="fa-IR" sz="2900" dirty="0">
                <a:latin typeface="Times New Roman" panose="02020603050405020304" pitchFamily="18" charset="0"/>
                <a:ea typeface="Calibri" panose="020F0502020204030204" pitchFamily="34" charset="0"/>
                <a:cs typeface="B Zar" panose="00000400000000000000" pitchFamily="2" charset="-78"/>
              </a:rPr>
              <a:t>سياست ها و برنامه هاي منعطف، پرهيز از برنامه ريزي خطي، تجويزي و متمركز، </a:t>
            </a:r>
            <a:endParaRPr lang="fa-IR" sz="2900" dirty="0" smtClean="0">
              <a:latin typeface="Times New Roman" panose="02020603050405020304" pitchFamily="18" charset="0"/>
              <a:ea typeface="Calibri" panose="020F0502020204030204" pitchFamily="34" charset="0"/>
              <a:cs typeface="B Zar" panose="00000400000000000000" pitchFamily="2" charset="-78"/>
            </a:endParaRPr>
          </a:p>
          <a:p>
            <a:pPr marL="0" marR="0" algn="just" rtl="1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v"/>
            </a:pPr>
            <a:r>
              <a:rPr lang="fa-IR" sz="2900" dirty="0" smtClean="0">
                <a:latin typeface="Times New Roman" panose="02020603050405020304" pitchFamily="18" charset="0"/>
                <a:ea typeface="Calibri" panose="020F0502020204030204" pitchFamily="34" charset="0"/>
                <a:cs typeface="B Zar" panose="00000400000000000000" pitchFamily="2" charset="-78"/>
              </a:rPr>
              <a:t>تغيير </a:t>
            </a:r>
            <a:r>
              <a:rPr lang="fa-IR" sz="2900" dirty="0">
                <a:latin typeface="Times New Roman" panose="02020603050405020304" pitchFamily="18" charset="0"/>
                <a:ea typeface="Calibri" panose="020F0502020204030204" pitchFamily="34" charset="0"/>
                <a:cs typeface="B Zar" panose="00000400000000000000" pitchFamily="2" charset="-78"/>
              </a:rPr>
              <a:t>نظام تربيت معلم و آموزش ضمن خدمت بر اساس نيازهاي روز معلمان و دانش آموزان، </a:t>
            </a:r>
            <a:endParaRPr lang="fa-IR" sz="2900" dirty="0" smtClean="0">
              <a:latin typeface="Times New Roman" panose="02020603050405020304" pitchFamily="18" charset="0"/>
              <a:ea typeface="Calibri" panose="020F0502020204030204" pitchFamily="34" charset="0"/>
              <a:cs typeface="B Zar" panose="00000400000000000000" pitchFamily="2" charset="-78"/>
            </a:endParaRPr>
          </a:p>
          <a:p>
            <a:pPr marL="0" marR="0" algn="just" rtl="1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v"/>
            </a:pPr>
            <a:r>
              <a:rPr lang="fa-IR" sz="2900" dirty="0" smtClean="0">
                <a:latin typeface="Times New Roman" panose="02020603050405020304" pitchFamily="18" charset="0"/>
                <a:ea typeface="Calibri" panose="020F0502020204030204" pitchFamily="34" charset="0"/>
                <a:cs typeface="B Zar" panose="00000400000000000000" pitchFamily="2" charset="-78"/>
              </a:rPr>
              <a:t>توجه </a:t>
            </a:r>
            <a:r>
              <a:rPr lang="fa-IR" sz="2900" dirty="0">
                <a:latin typeface="Times New Roman" panose="02020603050405020304" pitchFamily="18" charset="0"/>
                <a:ea typeface="Calibri" panose="020F0502020204030204" pitchFamily="34" charset="0"/>
                <a:cs typeface="B Zar" panose="00000400000000000000" pitchFamily="2" charset="-78"/>
              </a:rPr>
              <a:t>به آموزش هاي ويژه به مديران مدارس و تقويت نقش رهبري آموزشي آنان</a:t>
            </a:r>
            <a:r>
              <a:rPr lang="fa-IR" sz="2900" dirty="0" smtClean="0">
                <a:latin typeface="Times New Roman" panose="02020603050405020304" pitchFamily="18" charset="0"/>
                <a:ea typeface="Calibri" panose="020F0502020204030204" pitchFamily="34" charset="0"/>
                <a:cs typeface="B Zar" panose="00000400000000000000" pitchFamily="2" charset="-78"/>
              </a:rPr>
              <a:t>، </a:t>
            </a:r>
            <a:r>
              <a:rPr lang="fa-IR" sz="2900" dirty="0">
                <a:latin typeface="Times New Roman" panose="02020603050405020304" pitchFamily="18" charset="0"/>
                <a:ea typeface="Calibri" panose="020F0502020204030204" pitchFamily="34" charset="0"/>
                <a:cs typeface="B Zar" panose="00000400000000000000" pitchFamily="2" charset="-78"/>
              </a:rPr>
              <a:t>كاستن از وظايف متعدد </a:t>
            </a:r>
            <a:r>
              <a:rPr lang="fa-IR" sz="2900" dirty="0" smtClean="0">
                <a:latin typeface="Times New Roman" panose="02020603050405020304" pitchFamily="18" charset="0"/>
                <a:ea typeface="Calibri" panose="020F0502020204030204" pitchFamily="34" charset="0"/>
                <a:cs typeface="B Zar" panose="00000400000000000000" pitchFamily="2" charset="-78"/>
              </a:rPr>
              <a:t>اداري آنان</a:t>
            </a:r>
          </a:p>
          <a:p>
            <a:pPr marL="0" marR="0" algn="just" rtl="1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v"/>
            </a:pPr>
            <a:r>
              <a:rPr lang="fa-IR" sz="2900" dirty="0" smtClean="0">
                <a:latin typeface="Times New Roman" panose="02020603050405020304" pitchFamily="18" charset="0"/>
                <a:ea typeface="Calibri" panose="020F0502020204030204" pitchFamily="34" charset="0"/>
                <a:cs typeface="B Zar" panose="00000400000000000000" pitchFamily="2" charset="-78"/>
              </a:rPr>
              <a:t> </a:t>
            </a:r>
            <a:r>
              <a:rPr lang="fa-IR" sz="2900" dirty="0">
                <a:latin typeface="Times New Roman" panose="02020603050405020304" pitchFamily="18" charset="0"/>
                <a:ea typeface="Calibri" panose="020F0502020204030204" pitchFamily="34" charset="0"/>
                <a:cs typeface="B Zar" panose="00000400000000000000" pitchFamily="2" charset="-78"/>
              </a:rPr>
              <a:t>توجه ويژه به معضل كنكور</a:t>
            </a:r>
            <a:r>
              <a:rPr lang="fa-IR" sz="2900" dirty="0" smtClean="0">
                <a:latin typeface="Times New Roman" panose="02020603050405020304" pitchFamily="18" charset="0"/>
                <a:ea typeface="Calibri" panose="020F0502020204030204" pitchFamily="34" charset="0"/>
                <a:cs typeface="B Zar" panose="00000400000000000000" pitchFamily="2" charset="-78"/>
              </a:rPr>
              <a:t>، </a:t>
            </a:r>
          </a:p>
          <a:p>
            <a:pPr marL="0" marR="0" algn="just" rtl="1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v"/>
            </a:pPr>
            <a:r>
              <a:rPr lang="fa-IR" sz="2900" dirty="0" smtClean="0">
                <a:latin typeface="Times New Roman" panose="02020603050405020304" pitchFamily="18" charset="0"/>
                <a:ea typeface="Calibri" panose="020F0502020204030204" pitchFamily="34" charset="0"/>
                <a:cs typeface="B Zar" panose="00000400000000000000" pitchFamily="2" charset="-78"/>
              </a:rPr>
              <a:t> </a:t>
            </a:r>
            <a:r>
              <a:rPr lang="fa-IR" sz="2900" dirty="0">
                <a:latin typeface="Times New Roman" panose="02020603050405020304" pitchFamily="18" charset="0"/>
                <a:ea typeface="Calibri" panose="020F0502020204030204" pitchFamily="34" charset="0"/>
                <a:cs typeface="B Zar" panose="00000400000000000000" pitchFamily="2" charset="-78"/>
              </a:rPr>
              <a:t>همراهي والدين در حاكم كردن اين رويكرد در </a:t>
            </a:r>
            <a:r>
              <a:rPr lang="fa-IR" sz="2900" dirty="0" smtClean="0">
                <a:latin typeface="Times New Roman" panose="02020603050405020304" pitchFamily="18" charset="0"/>
                <a:ea typeface="Calibri" panose="020F0502020204030204" pitchFamily="34" charset="0"/>
                <a:cs typeface="B Zar" panose="00000400000000000000" pitchFamily="2" charset="-78"/>
              </a:rPr>
              <a:t>مدارس، </a:t>
            </a:r>
            <a:r>
              <a:rPr lang="fa-IR" sz="2900" dirty="0">
                <a:latin typeface="Times New Roman" panose="02020603050405020304" pitchFamily="18" charset="0"/>
                <a:ea typeface="Calibri" panose="020F0502020204030204" pitchFamily="34" charset="0"/>
                <a:cs typeface="B Zar" panose="00000400000000000000" pitchFamily="2" charset="-78"/>
              </a:rPr>
              <a:t>از جمله الزاماتي است كه بايد به آنها توجه </a:t>
            </a:r>
            <a:r>
              <a:rPr lang="fa-IR" sz="2900" dirty="0" smtClean="0">
                <a:latin typeface="Times New Roman" panose="02020603050405020304" pitchFamily="18" charset="0"/>
                <a:ea typeface="Calibri" panose="020F0502020204030204" pitchFamily="34" charset="0"/>
                <a:cs typeface="B Zar" panose="00000400000000000000" pitchFamily="2" charset="-78"/>
              </a:rPr>
              <a:t>نمود و اين موارد در مصاحبه هاي انجام شده مورد تاكيد قرار گرفت.</a:t>
            </a:r>
            <a:endParaRPr lang="en-US" sz="2900" dirty="0">
              <a:latin typeface="Times New Roman" panose="02020603050405020304" pitchFamily="18" charset="0"/>
              <a:ea typeface="Calibri" panose="020F0502020204030204" pitchFamily="34" charset="0"/>
              <a:cs typeface="B Lotus" panose="00000400000000000000" pitchFamily="2" charset="-78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v"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xmlns="" val="2484406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1524000" y="1752600"/>
            <a:ext cx="6096000" cy="24384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a-IR" sz="3600" b="1" dirty="0">
                <a:solidFill>
                  <a:srgbClr val="00B050"/>
                </a:solidFill>
                <a:ea typeface="+mj-ea"/>
                <a:cs typeface="B Zar" panose="00000400000000000000" pitchFamily="2" charset="-78"/>
              </a:rPr>
              <a:t>از توجهتان سپاسگزارم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338572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81000" y="152400"/>
            <a:ext cx="822960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>
              <a:lnSpc>
                <a:spcPct val="150000"/>
              </a:lnSpc>
            </a:pPr>
            <a:r>
              <a:rPr lang="fa-IR" b="1" dirty="0">
                <a:solidFill>
                  <a:srgbClr val="00B050"/>
                </a:solidFill>
                <a:ea typeface="Calibri"/>
                <a:cs typeface="B Zar"/>
              </a:rPr>
              <a:t>مهارت هايي مانند </a:t>
            </a:r>
            <a:r>
              <a:rPr lang="fa-IR" b="1" dirty="0" smtClean="0">
                <a:solidFill>
                  <a:srgbClr val="000000"/>
                </a:solidFill>
                <a:ea typeface="Calibri"/>
                <a:cs typeface="B Zar"/>
              </a:rPr>
              <a:t>:</a:t>
            </a:r>
          </a:p>
          <a:p>
            <a:pPr marL="285750" indent="-285750" algn="r" rtl="1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fa-IR" dirty="0" smtClean="0">
                <a:solidFill>
                  <a:srgbClr val="000000"/>
                </a:solidFill>
                <a:ea typeface="Calibri"/>
                <a:cs typeface="B Zar"/>
              </a:rPr>
              <a:t>فعال </a:t>
            </a:r>
            <a:r>
              <a:rPr lang="fa-IR" dirty="0">
                <a:solidFill>
                  <a:srgbClr val="000000"/>
                </a:solidFill>
                <a:ea typeface="Calibri"/>
                <a:cs typeface="B Zar"/>
              </a:rPr>
              <a:t>ساختن دانش آموزان در فرايند يادگيري و بکار بردن روش هاي فعال تدريس، </a:t>
            </a:r>
            <a:endParaRPr lang="fa-IR" dirty="0" smtClean="0">
              <a:solidFill>
                <a:srgbClr val="000000"/>
              </a:solidFill>
              <a:ea typeface="Calibri"/>
              <a:cs typeface="B Zar"/>
            </a:endParaRPr>
          </a:p>
          <a:p>
            <a:pPr marL="285750" indent="-285750" algn="r" rtl="1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fa-IR" dirty="0" smtClean="0">
                <a:solidFill>
                  <a:srgbClr val="000000"/>
                </a:solidFill>
                <a:ea typeface="Calibri"/>
                <a:cs typeface="B Zar"/>
              </a:rPr>
              <a:t>آموختن </a:t>
            </a:r>
            <a:r>
              <a:rPr lang="fa-IR" dirty="0">
                <a:solidFill>
                  <a:srgbClr val="000000"/>
                </a:solidFill>
                <a:latin typeface="Times New Roman"/>
                <a:ea typeface="Calibri"/>
                <a:cs typeface="B Zar"/>
              </a:rPr>
              <a:t>چگونه ياد </a:t>
            </a:r>
            <a:r>
              <a:rPr lang="fa-IR" dirty="0" smtClean="0">
                <a:solidFill>
                  <a:srgbClr val="000000"/>
                </a:solidFill>
                <a:latin typeface="Times New Roman"/>
                <a:ea typeface="Calibri"/>
                <a:cs typeface="B Zar"/>
              </a:rPr>
              <a:t>گرفتن، حل مسائل، تركيب دانش قديم و جديد</a:t>
            </a:r>
            <a:endParaRPr lang="fa-IR" dirty="0" smtClean="0">
              <a:solidFill>
                <a:srgbClr val="000000"/>
              </a:solidFill>
              <a:ea typeface="Calibri"/>
              <a:cs typeface="B Zar"/>
            </a:endParaRPr>
          </a:p>
          <a:p>
            <a:pPr marL="285750" indent="-285750" algn="r" rtl="1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fa-IR" dirty="0" smtClean="0">
                <a:solidFill>
                  <a:srgbClr val="000000"/>
                </a:solidFill>
                <a:ea typeface="Calibri"/>
                <a:cs typeface="B Zar"/>
              </a:rPr>
              <a:t>ايجاد </a:t>
            </a:r>
            <a:r>
              <a:rPr lang="fa-IR" dirty="0">
                <a:solidFill>
                  <a:srgbClr val="000000"/>
                </a:solidFill>
                <a:ea typeface="Calibri"/>
                <a:cs typeface="B Zar"/>
              </a:rPr>
              <a:t>زمينه هاي مناسب براي افزايش تفکر انتقادي و ايجاد تجربه هاي يادگيري، </a:t>
            </a:r>
            <a:endParaRPr lang="fa-IR" dirty="0" smtClean="0">
              <a:solidFill>
                <a:srgbClr val="000000"/>
              </a:solidFill>
              <a:ea typeface="Calibri"/>
              <a:cs typeface="B Zar"/>
            </a:endParaRPr>
          </a:p>
          <a:p>
            <a:pPr marL="285750" indent="-285750" algn="r" rtl="1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fa-IR" dirty="0" smtClean="0">
                <a:solidFill>
                  <a:srgbClr val="000000"/>
                </a:solidFill>
                <a:ea typeface="Calibri"/>
                <a:cs typeface="B Zar"/>
              </a:rPr>
              <a:t>استفاده </a:t>
            </a:r>
            <a:r>
              <a:rPr lang="fa-IR" dirty="0">
                <a:solidFill>
                  <a:srgbClr val="000000"/>
                </a:solidFill>
                <a:ea typeface="Calibri"/>
                <a:cs typeface="B Zar"/>
              </a:rPr>
              <a:t>از مشارکت فعال همه دانش آموزان در فعاليت هاي آموزشي</a:t>
            </a:r>
            <a:r>
              <a:rPr lang="fa-IR" dirty="0" smtClean="0">
                <a:solidFill>
                  <a:srgbClr val="000000"/>
                </a:solidFill>
                <a:ea typeface="Calibri"/>
                <a:cs typeface="B Zar"/>
              </a:rPr>
              <a:t>،</a:t>
            </a:r>
          </a:p>
          <a:p>
            <a:pPr marL="285750" indent="-285750" algn="r" rtl="1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fa-IR" dirty="0" smtClean="0">
                <a:solidFill>
                  <a:srgbClr val="000000"/>
                </a:solidFill>
                <a:ea typeface="Calibri"/>
                <a:cs typeface="B Zar"/>
              </a:rPr>
              <a:t> </a:t>
            </a:r>
            <a:r>
              <a:rPr lang="fa-IR" dirty="0">
                <a:solidFill>
                  <a:srgbClr val="000000"/>
                </a:solidFill>
                <a:ea typeface="Calibri"/>
                <a:cs typeface="B Zar"/>
              </a:rPr>
              <a:t>ايجاد زمينه هاي پرسشگري، ايجاد موقعيت هاي مبهم و سوال برانگيز براي کشف مجهولات و... </a:t>
            </a:r>
            <a:endParaRPr lang="fa-IR" dirty="0" smtClean="0">
              <a:solidFill>
                <a:srgbClr val="000000"/>
              </a:solidFill>
              <a:ea typeface="Calibri"/>
              <a:cs typeface="B Zar"/>
            </a:endParaRPr>
          </a:p>
          <a:p>
            <a:pPr algn="r" rtl="1">
              <a:lnSpc>
                <a:spcPct val="150000"/>
              </a:lnSpc>
            </a:pPr>
            <a:r>
              <a:rPr lang="fa-IR" dirty="0" smtClean="0">
                <a:solidFill>
                  <a:srgbClr val="000000"/>
                </a:solidFill>
                <a:ea typeface="Calibri"/>
                <a:cs typeface="B Zar"/>
              </a:rPr>
              <a:t>از </a:t>
            </a:r>
            <a:r>
              <a:rPr lang="fa-IR" dirty="0">
                <a:solidFill>
                  <a:srgbClr val="000000"/>
                </a:solidFill>
                <a:ea typeface="Calibri"/>
                <a:cs typeface="B Zar"/>
              </a:rPr>
              <a:t>دانش حرفه اي معلم نشات گرفته و عملکرد او را اثربخش مي سازد (کريمي، 1387؛ عبدالهي، 1392؛ هانتلي، </a:t>
            </a:r>
            <a:r>
              <a:rPr lang="fa-IR" dirty="0" smtClean="0">
                <a:solidFill>
                  <a:srgbClr val="000000"/>
                </a:solidFill>
                <a:ea typeface="Calibri"/>
                <a:cs typeface="B Zar"/>
              </a:rPr>
              <a:t>2008،</a:t>
            </a:r>
            <a:r>
              <a:rPr lang="fa-IR" dirty="0">
                <a:solidFill>
                  <a:srgbClr val="000000"/>
                </a:solidFill>
                <a:latin typeface="Times New Roman"/>
                <a:ea typeface="Calibri"/>
                <a:cs typeface="B Zar"/>
              </a:rPr>
              <a:t> دانش پژوه و فرزاد، 1385</a:t>
            </a:r>
            <a:r>
              <a:rPr lang="fa-IR" dirty="0" smtClean="0">
                <a:solidFill>
                  <a:srgbClr val="000000"/>
                </a:solidFill>
                <a:ea typeface="Calibri"/>
                <a:cs typeface="B Zar"/>
              </a:rPr>
              <a:t> ).</a:t>
            </a:r>
            <a:r>
              <a:rPr lang="fa-IR" dirty="0" smtClean="0">
                <a:solidFill>
                  <a:srgbClr val="000000"/>
                </a:solidFill>
                <a:effectLst/>
                <a:latin typeface="Times New Roman"/>
                <a:ea typeface="Calibri"/>
                <a:cs typeface="B Zar"/>
              </a:rPr>
              <a:t> </a:t>
            </a:r>
          </a:p>
          <a:p>
            <a:pPr algn="r" rtl="1">
              <a:lnSpc>
                <a:spcPct val="150000"/>
              </a:lnSpc>
            </a:pPr>
            <a:r>
              <a:rPr lang="fa-IR" b="1" dirty="0" smtClean="0">
                <a:solidFill>
                  <a:srgbClr val="00B050"/>
                </a:solidFill>
                <a:ea typeface="Calibri"/>
                <a:cs typeface="B Zar"/>
              </a:rPr>
              <a:t>متاسفانه </a:t>
            </a:r>
            <a:r>
              <a:rPr lang="fa-IR" b="1" dirty="0" smtClean="0">
                <a:solidFill>
                  <a:srgbClr val="00B050"/>
                </a:solidFill>
                <a:effectLst/>
                <a:latin typeface="Times New Roman"/>
                <a:ea typeface="Calibri"/>
                <a:cs typeface="B Zar"/>
              </a:rPr>
              <a:t>معلمان</a:t>
            </a:r>
          </a:p>
          <a:p>
            <a:pPr marL="285750" indent="-285750" algn="r" rtl="1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fa-IR" dirty="0" smtClean="0">
                <a:solidFill>
                  <a:srgbClr val="000000"/>
                </a:solidFill>
                <a:effectLst/>
                <a:latin typeface="Times New Roman"/>
                <a:ea typeface="Calibri"/>
                <a:cs typeface="B Zar"/>
              </a:rPr>
              <a:t> از مهارت هاي حرفه اي لازم برخوردار نيستند، </a:t>
            </a:r>
          </a:p>
          <a:p>
            <a:pPr marL="285750" indent="-285750" algn="r" rtl="1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fa-IR" dirty="0" smtClean="0">
                <a:solidFill>
                  <a:srgbClr val="000000"/>
                </a:solidFill>
                <a:effectLst/>
                <a:latin typeface="Times New Roman"/>
                <a:ea typeface="Calibri"/>
                <a:cs typeface="B Zar"/>
              </a:rPr>
              <a:t>با روش هاي سنتي عمل مي نمايند و اطلاعاتشان به روز نيست،</a:t>
            </a:r>
          </a:p>
          <a:p>
            <a:pPr marL="285750" indent="-285750" algn="r" rtl="1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fa-IR" dirty="0" smtClean="0">
                <a:solidFill>
                  <a:srgbClr val="000000"/>
                </a:solidFill>
                <a:effectLst/>
                <a:latin typeface="Times New Roman"/>
                <a:ea typeface="Calibri"/>
                <a:cs typeface="B Zar"/>
              </a:rPr>
              <a:t>کلاس را به شكل سنتي اداره مي كنند و نقششان انتقال دانش به دانش آموزان است(دانش پژوه و فرزاد، 1385).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670452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/>
          </a:bodyPr>
          <a:lstStyle/>
          <a:p>
            <a:pPr algn="r"/>
            <a:r>
              <a:rPr lang="ar-SA" sz="2400" b="1" dirty="0" smtClean="0">
                <a:solidFill>
                  <a:srgbClr val="00B050"/>
                </a:solidFill>
                <a:effectLst/>
                <a:latin typeface="Times New Roman"/>
                <a:ea typeface="Calibri"/>
                <a:cs typeface="B Zar" panose="00000400000000000000" pitchFamily="2" charset="-78"/>
              </a:rPr>
              <a:t>اهمیت و ضرورت انجام پژوهش</a:t>
            </a:r>
            <a:endParaRPr lang="en-US" sz="2400" b="1" dirty="0">
              <a:solidFill>
                <a:srgbClr val="00B050"/>
              </a:solidFill>
              <a:cs typeface="B Zar" panose="0000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486400"/>
          </a:xfrm>
        </p:spPr>
        <p:txBody>
          <a:bodyPr>
            <a:noAutofit/>
          </a:bodyPr>
          <a:lstStyle/>
          <a:p>
            <a:pPr marL="0" marR="0" indent="0" algn="just" rtl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  <a:tabLst>
                <a:tab pos="1045210" algn="l"/>
              </a:tabLst>
            </a:pPr>
            <a:r>
              <a:rPr lang="fa-IR" sz="2000" b="1" dirty="0" smtClean="0">
                <a:solidFill>
                  <a:srgbClr val="00B050"/>
                </a:solidFill>
                <a:effectLst/>
                <a:latin typeface="Tahoma"/>
                <a:ea typeface="Times New Roman"/>
                <a:cs typeface="B Zar" panose="00000400000000000000" pitchFamily="2" charset="-78"/>
              </a:rPr>
              <a:t>سند تحول بنيادين آموزش و پرورش :</a:t>
            </a:r>
          </a:p>
          <a:p>
            <a:pPr marL="0" marR="0" indent="0" algn="just" rtl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  <a:tabLst>
                <a:tab pos="1045210" algn="l"/>
              </a:tabLst>
            </a:pPr>
            <a:r>
              <a:rPr lang="fa-IR" sz="2000" dirty="0" smtClean="0">
                <a:effectLst/>
                <a:latin typeface="Tahoma"/>
                <a:ea typeface="Times New Roman"/>
                <a:cs typeface="B Zar" panose="00000400000000000000" pitchFamily="2" charset="-78"/>
              </a:rPr>
              <a:t>توسعه ظرفیت پژوهش و نوآوری، استفاده از ظرفيت هاي موجود برای گسترش فرهنگ تفکر و پژوهش در بین مدیران و مربیان و تامین پژوهشگر مورد نیاز تعلیم و تربیت رسمی عمومی و حمایت از پژوهشگران فعال و مجرب، ايجاد شبکه فعال پژوهشي </a:t>
            </a:r>
          </a:p>
          <a:p>
            <a:pPr marL="0" marR="0" indent="0" algn="just" rtl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  <a:tabLst>
                <a:tab pos="1045210" algn="l"/>
              </a:tabLst>
            </a:pPr>
            <a:r>
              <a:rPr lang="fa-IR" sz="2000" b="1" dirty="0" smtClean="0">
                <a:solidFill>
                  <a:srgbClr val="00B050"/>
                </a:solidFill>
                <a:effectLst/>
                <a:latin typeface="Tahoma"/>
                <a:ea typeface="Times New Roman"/>
                <a:cs typeface="B Zar" panose="00000400000000000000" pitchFamily="2" charset="-78"/>
              </a:rPr>
              <a:t>سند برنامه درسی ملی: </a:t>
            </a:r>
          </a:p>
          <a:p>
            <a:pPr marR="0" algn="just" rtl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v"/>
              <a:tabLst>
                <a:tab pos="1045210" algn="l"/>
              </a:tabLst>
            </a:pPr>
            <a:r>
              <a:rPr lang="fa-IR" sz="2000" dirty="0" smtClean="0">
                <a:effectLst/>
                <a:latin typeface="Tahoma"/>
                <a:ea typeface="Times New Roman"/>
                <a:cs typeface="B Zar" panose="00000400000000000000" pitchFamily="2" charset="-78"/>
              </a:rPr>
              <a:t>اصل 3-3 : تقویت روحیه پرسشگری و پژوهشگری، </a:t>
            </a:r>
          </a:p>
          <a:p>
            <a:pPr marR="0" algn="just" rtl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v"/>
              <a:tabLst>
                <a:tab pos="1045210" algn="l"/>
              </a:tabLst>
            </a:pPr>
            <a:r>
              <a:rPr lang="fa-IR" sz="2000" dirty="0" smtClean="0">
                <a:effectLst/>
                <a:latin typeface="Tahoma"/>
                <a:ea typeface="Times New Roman"/>
                <a:cs typeface="B Zar" panose="00000400000000000000" pitchFamily="2" charset="-78"/>
              </a:rPr>
              <a:t>رویکرد 6-2-4: توجه به معلم به عنوان یادگیرنده و پژوهشگر آموزشی و پرورشی</a:t>
            </a:r>
          </a:p>
          <a:p>
            <a:pPr marR="0" algn="just" rtl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v"/>
              <a:tabLst>
                <a:tab pos="1045210" algn="l"/>
              </a:tabLst>
            </a:pPr>
            <a:r>
              <a:rPr lang="fa-IR" sz="2000" dirty="0" smtClean="0">
                <a:effectLst/>
                <a:latin typeface="Tahoma"/>
                <a:ea typeface="Times New Roman"/>
                <a:cs typeface="B Zar" panose="00000400000000000000" pitchFamily="2" charset="-78"/>
              </a:rPr>
              <a:t> رویکرد 2-4-4یادگیری، حاصل تعامل خلاق، هدفمند و فعال یادگیرنده با محیط های متنوع یادگیری </a:t>
            </a:r>
          </a:p>
          <a:p>
            <a:pPr marR="0" algn="just" rtl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v"/>
              <a:tabLst>
                <a:tab pos="1045210" algn="l"/>
              </a:tabLst>
            </a:pPr>
            <a:r>
              <a:rPr lang="fa-IR" sz="2000" dirty="0" smtClean="0">
                <a:effectLst/>
                <a:latin typeface="Tahoma"/>
                <a:ea typeface="Times New Roman"/>
                <a:cs typeface="B Zar" panose="00000400000000000000" pitchFamily="2" charset="-78"/>
              </a:rPr>
              <a:t>رویکرد 1-5-4 ، 2-5-4 و اصل 4-10ارزشیابی با ماهيتي متفاوت براي ايجاد زمینه انتخاب گری، خود مدیریتی و رشد مداوم با تاکید بر خود آگاهی، خود ارزیابی و تصمیم گیری </a:t>
            </a:r>
          </a:p>
          <a:p>
            <a:pPr marR="0" algn="just" rtl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v"/>
              <a:tabLst>
                <a:tab pos="1045210" algn="l"/>
              </a:tabLst>
            </a:pPr>
            <a:r>
              <a:rPr lang="fa-IR" sz="2000" dirty="0" smtClean="0">
                <a:effectLst/>
                <a:latin typeface="Tahoma"/>
                <a:ea typeface="Times New Roman"/>
                <a:cs typeface="B Zar" panose="00000400000000000000" pitchFamily="2" charset="-78"/>
              </a:rPr>
              <a:t>رویکرد 1-6-4 : محیط یادگیری متناسب با نیازها، علایق و ویژگی های دانش آموزان </a:t>
            </a:r>
          </a:p>
          <a:p>
            <a:pPr marR="0" algn="just" rtl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v"/>
              <a:tabLst>
                <a:tab pos="1045210" algn="l"/>
              </a:tabLst>
            </a:pPr>
            <a:r>
              <a:rPr lang="fa-IR" sz="2000" dirty="0" smtClean="0">
                <a:effectLst/>
                <a:latin typeface="Tahoma"/>
                <a:ea typeface="Times New Roman"/>
                <a:cs typeface="B Zar" panose="00000400000000000000" pitchFamily="2" charset="-78"/>
              </a:rPr>
              <a:t>رویکرد 2-7-4: مدیر مدرسه با مسوولیت تامین و توسعه یادگیری </a:t>
            </a:r>
            <a:endParaRPr lang="en-US" sz="2000" dirty="0">
              <a:cs typeface="B Zar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49399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" y="685800"/>
            <a:ext cx="8839200" cy="46320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 algn="r" rtl="1">
              <a:lnSpc>
                <a:spcPct val="150000"/>
              </a:lnSpc>
              <a:spcAft>
                <a:spcPts val="1000"/>
              </a:spcAft>
              <a:buFont typeface="Wingdings" panose="05000000000000000000" pitchFamily="2" charset="2"/>
              <a:buChar char="v"/>
              <a:tabLst>
                <a:tab pos="1045210" algn="l"/>
              </a:tabLst>
            </a:pPr>
            <a:r>
              <a:rPr lang="fa-IR" sz="2000" dirty="0">
                <a:solidFill>
                  <a:prstClr val="black"/>
                </a:solidFill>
                <a:latin typeface="Tahoma"/>
                <a:ea typeface="Times New Roman"/>
                <a:cs typeface="B Zar" panose="00000400000000000000" pitchFamily="2" charset="-78"/>
              </a:rPr>
              <a:t>در بخش حوزه های تربیت و یادگیری به ویژه در حوزه علوم انسانی و مطالعات اجتماعی، ریاضیات و علوم </a:t>
            </a:r>
            <a:r>
              <a:rPr lang="fa-IR" sz="2000" dirty="0" smtClean="0">
                <a:solidFill>
                  <a:prstClr val="black"/>
                </a:solidFill>
                <a:latin typeface="Tahoma"/>
                <a:ea typeface="Times New Roman"/>
                <a:cs typeface="B Zar" panose="00000400000000000000" pitchFamily="2" charset="-78"/>
              </a:rPr>
              <a:t>تجربی:</a:t>
            </a:r>
          </a:p>
          <a:p>
            <a:pPr lvl="0" algn="just" rtl="1">
              <a:lnSpc>
                <a:spcPct val="150000"/>
              </a:lnSpc>
              <a:spcAft>
                <a:spcPts val="1000"/>
              </a:spcAft>
              <a:tabLst>
                <a:tab pos="1045210" algn="l"/>
              </a:tabLst>
            </a:pPr>
            <a:r>
              <a:rPr lang="fa-IR" sz="2000" dirty="0" smtClean="0">
                <a:solidFill>
                  <a:prstClr val="black"/>
                </a:solidFill>
                <a:latin typeface="Tahoma"/>
                <a:ea typeface="Times New Roman"/>
                <a:cs typeface="B Zar" panose="00000400000000000000" pitchFamily="2" charset="-78"/>
              </a:rPr>
              <a:t>فرایند </a:t>
            </a:r>
            <a:r>
              <a:rPr lang="fa-IR" sz="2000" dirty="0">
                <a:solidFill>
                  <a:prstClr val="black"/>
                </a:solidFill>
                <a:latin typeface="Tahoma"/>
                <a:ea typeface="Times New Roman"/>
                <a:cs typeface="B Zar" panose="00000400000000000000" pitchFamily="2" charset="-78"/>
              </a:rPr>
              <a:t>یاددهی و یادگیری مبتنی بر پرسشگری نقادانه و </a:t>
            </a:r>
            <a:r>
              <a:rPr lang="fa-IR" sz="2000" dirty="0" smtClean="0">
                <a:solidFill>
                  <a:prstClr val="black"/>
                </a:solidFill>
                <a:latin typeface="Tahoma"/>
                <a:ea typeface="Times New Roman"/>
                <a:cs typeface="B Zar" panose="00000400000000000000" pitchFamily="2" charset="-78"/>
              </a:rPr>
              <a:t>استدلالی و </a:t>
            </a:r>
            <a:r>
              <a:rPr lang="fa-IR" sz="2000" dirty="0">
                <a:solidFill>
                  <a:prstClr val="black"/>
                </a:solidFill>
                <a:latin typeface="Tahoma"/>
                <a:ea typeface="Times New Roman"/>
                <a:cs typeface="B Zar" panose="00000400000000000000" pitchFamily="2" charset="-78"/>
              </a:rPr>
              <a:t>استفاده از روش های کاوشگری و پژوهش مشارکتی، پروژه، مطالعه موردی، بکارگیری استراتژی های حل مسئله، مدل سازی، تفکر نقاد و استدلال منطقی، خود یادگیری، ژرف اندیشی و تعالی جویی در دانش آموزان </a:t>
            </a:r>
            <a:r>
              <a:rPr lang="fa-IR" sz="2000" dirty="0" smtClean="0">
                <a:solidFill>
                  <a:prstClr val="black"/>
                </a:solidFill>
                <a:latin typeface="Tahoma"/>
                <a:ea typeface="Times New Roman"/>
                <a:cs typeface="B Zar" panose="00000400000000000000" pitchFamily="2" charset="-78"/>
              </a:rPr>
              <a:t>( </a:t>
            </a:r>
            <a:r>
              <a:rPr lang="fa-IR" sz="2000" dirty="0">
                <a:solidFill>
                  <a:prstClr val="black"/>
                </a:solidFill>
                <a:latin typeface="Tahoma"/>
                <a:ea typeface="Times New Roman"/>
                <a:cs typeface="B Zar" panose="00000400000000000000" pitchFamily="2" charset="-78"/>
              </a:rPr>
              <a:t>سند برنامه درسی ملی، 1391: 33-36). </a:t>
            </a:r>
            <a:endParaRPr lang="fa-IR" sz="2000" dirty="0" smtClean="0">
              <a:solidFill>
                <a:prstClr val="black"/>
              </a:solidFill>
              <a:latin typeface="Tahoma"/>
              <a:ea typeface="Times New Roman"/>
              <a:cs typeface="B Zar" panose="00000400000000000000" pitchFamily="2" charset="-78"/>
            </a:endParaRPr>
          </a:p>
          <a:p>
            <a:pPr lvl="0" algn="r" rtl="1">
              <a:lnSpc>
                <a:spcPct val="150000"/>
              </a:lnSpc>
              <a:spcAft>
                <a:spcPts val="1000"/>
              </a:spcAft>
              <a:tabLst>
                <a:tab pos="1045210" algn="l"/>
              </a:tabLst>
            </a:pPr>
            <a:r>
              <a:rPr lang="fa-IR" sz="2000" dirty="0" smtClean="0">
                <a:solidFill>
                  <a:prstClr val="black"/>
                </a:solidFill>
                <a:latin typeface="Tahoma"/>
                <a:ea typeface="Times New Roman"/>
                <a:cs typeface="B Zar" panose="00000400000000000000" pitchFamily="2" charset="-78"/>
              </a:rPr>
              <a:t> </a:t>
            </a:r>
            <a:r>
              <a:rPr lang="fa-IR" sz="2000" b="1" dirty="0">
                <a:solidFill>
                  <a:srgbClr val="00B050"/>
                </a:solidFill>
                <a:latin typeface="Tahoma"/>
                <a:ea typeface="Times New Roman"/>
                <a:cs typeface="B Zar" panose="00000400000000000000" pitchFamily="2" charset="-78"/>
              </a:rPr>
              <a:t>با توجه به مفاد دو سند مذکور </a:t>
            </a:r>
            <a:endParaRPr lang="fa-IR" sz="2000" b="1" dirty="0" smtClean="0">
              <a:solidFill>
                <a:srgbClr val="00B050"/>
              </a:solidFill>
              <a:latin typeface="Tahoma"/>
              <a:ea typeface="Times New Roman"/>
              <a:cs typeface="B Zar" panose="00000400000000000000" pitchFamily="2" charset="-78"/>
            </a:endParaRPr>
          </a:p>
          <a:p>
            <a:pPr lvl="0" algn="r" rtl="1">
              <a:lnSpc>
                <a:spcPct val="150000"/>
              </a:lnSpc>
              <a:spcAft>
                <a:spcPts val="1000"/>
              </a:spcAft>
              <a:tabLst>
                <a:tab pos="1045210" algn="l"/>
              </a:tabLst>
            </a:pPr>
            <a:r>
              <a:rPr lang="fa-IR" sz="2000" dirty="0" smtClean="0">
                <a:solidFill>
                  <a:prstClr val="black"/>
                </a:solidFill>
                <a:latin typeface="Tahoma"/>
                <a:ea typeface="Times New Roman"/>
                <a:cs typeface="B Zar" panose="00000400000000000000" pitchFamily="2" charset="-78"/>
              </a:rPr>
              <a:t>مدرسه </a:t>
            </a:r>
            <a:r>
              <a:rPr lang="fa-IR" sz="2000" dirty="0">
                <a:solidFill>
                  <a:prstClr val="black"/>
                </a:solidFill>
                <a:latin typeface="Tahoma"/>
                <a:ea typeface="Times New Roman"/>
                <a:cs typeface="B Zar" panose="00000400000000000000" pitchFamily="2" charset="-78"/>
              </a:rPr>
              <a:t>مناسب ترين جايگاه و تواناترين بستري است که مي تواند براي شروع و ترويج فرهنگ پژوهش و تقویت مهارت هاي پژوهشگری مورد استفاده قرار گيرد. </a:t>
            </a:r>
            <a:r>
              <a:rPr lang="fa-IR" sz="2000" dirty="0" smtClean="0">
                <a:solidFill>
                  <a:prstClr val="black"/>
                </a:solidFill>
                <a:latin typeface="Aldhabi"/>
                <a:ea typeface="Calibri"/>
                <a:cs typeface="B Zar" panose="00000400000000000000" pitchFamily="2" charset="-78"/>
              </a:rPr>
              <a:t>بنابر </a:t>
            </a:r>
            <a:r>
              <a:rPr lang="fa-IR" sz="2000" dirty="0">
                <a:solidFill>
                  <a:prstClr val="black"/>
                </a:solidFill>
                <a:latin typeface="Aldhabi"/>
                <a:ea typeface="Calibri"/>
                <a:cs typeface="B Zar" panose="00000400000000000000" pitchFamily="2" charset="-78"/>
              </a:rPr>
              <a:t>این ایجاد یک مدرسه پژوهش محور می تواند زمینه تحقق آنچه که در اسناد بالا دستی مورد توجه قرار گرفته است را، فراهم سازد. </a:t>
            </a:r>
            <a:endParaRPr lang="en-US" sz="2000" dirty="0">
              <a:solidFill>
                <a:prstClr val="black"/>
              </a:solidFill>
              <a:latin typeface="Times New Roman"/>
              <a:ea typeface="Calibri"/>
              <a:cs typeface="B Zar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44954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62800" y="274638"/>
            <a:ext cx="1524000" cy="563562"/>
          </a:xfrm>
        </p:spPr>
        <p:txBody>
          <a:bodyPr>
            <a:normAutofit/>
          </a:bodyPr>
          <a:lstStyle/>
          <a:p>
            <a:r>
              <a:rPr lang="fa-IR" sz="2400" b="1" dirty="0" smtClean="0">
                <a:solidFill>
                  <a:srgbClr val="00B050"/>
                </a:solidFill>
                <a:cs typeface="B Zar" panose="00000400000000000000" pitchFamily="2" charset="-78"/>
              </a:rPr>
              <a:t>مبانی نظری</a:t>
            </a:r>
            <a:endParaRPr lang="en-US" sz="2400" b="1" dirty="0">
              <a:solidFill>
                <a:srgbClr val="00B050"/>
              </a:solidFill>
              <a:cs typeface="B Zar" panose="0000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l">
              <a:buNone/>
            </a:pPr>
            <a:endParaRPr lang="fa-IR" sz="2000" b="1" dirty="0" smtClean="0">
              <a:solidFill>
                <a:srgbClr val="00B050"/>
              </a:solidFill>
              <a:latin typeface="Times New Roman"/>
              <a:ea typeface="Calibri"/>
              <a:cs typeface="B Zar" panose="00000400000000000000" pitchFamily="2" charset="-78"/>
            </a:endParaRPr>
          </a:p>
          <a:p>
            <a:pPr marL="0" indent="0" algn="l">
              <a:buNone/>
            </a:pPr>
            <a:endParaRPr lang="fa-IR" sz="2000" b="1" dirty="0">
              <a:solidFill>
                <a:srgbClr val="00B050"/>
              </a:solidFill>
              <a:latin typeface="Times New Roman"/>
              <a:ea typeface="Calibri"/>
              <a:cs typeface="B Zar" panose="00000400000000000000" pitchFamily="2" charset="-78"/>
            </a:endParaRPr>
          </a:p>
          <a:p>
            <a:pPr marL="0" indent="0" algn="l">
              <a:buNone/>
            </a:pPr>
            <a:endParaRPr lang="fa-IR" sz="2000" b="1" dirty="0" smtClean="0">
              <a:solidFill>
                <a:srgbClr val="00B050"/>
              </a:solidFill>
              <a:latin typeface="Times New Roman"/>
              <a:ea typeface="Calibri"/>
              <a:cs typeface="B Zar" panose="00000400000000000000" pitchFamily="2" charset="-78"/>
            </a:endParaRPr>
          </a:p>
          <a:p>
            <a:pPr marL="0" indent="0" algn="l">
              <a:buNone/>
            </a:pPr>
            <a:endParaRPr lang="fa-IR" sz="2000" b="1" dirty="0">
              <a:solidFill>
                <a:srgbClr val="00B050"/>
              </a:solidFill>
              <a:latin typeface="Times New Roman"/>
              <a:ea typeface="Calibri"/>
              <a:cs typeface="B Zar" panose="00000400000000000000" pitchFamily="2" charset="-78"/>
            </a:endParaRPr>
          </a:p>
          <a:p>
            <a:pPr marL="0" indent="0" algn="l">
              <a:buNone/>
            </a:pPr>
            <a:endParaRPr lang="fa-IR" sz="2000" b="1" dirty="0" smtClean="0">
              <a:solidFill>
                <a:srgbClr val="00B050"/>
              </a:solidFill>
              <a:latin typeface="Times New Roman"/>
              <a:ea typeface="Calibri"/>
              <a:cs typeface="B Zar" panose="00000400000000000000" pitchFamily="2" charset="-78"/>
            </a:endParaRPr>
          </a:p>
          <a:p>
            <a:pPr marL="0" indent="0" algn="l">
              <a:buNone/>
            </a:pPr>
            <a:endParaRPr lang="fa-IR" sz="2000" b="1" dirty="0">
              <a:solidFill>
                <a:srgbClr val="00B050"/>
              </a:solidFill>
              <a:latin typeface="Times New Roman"/>
              <a:cs typeface="B Zar" panose="00000400000000000000" pitchFamily="2" charset="-78"/>
            </a:endParaRPr>
          </a:p>
          <a:p>
            <a:pPr marL="0" indent="0" algn="l">
              <a:buNone/>
            </a:pPr>
            <a:endParaRPr lang="en-US" sz="2000" b="1" dirty="0">
              <a:solidFill>
                <a:srgbClr val="00B050"/>
              </a:solidFill>
              <a:cs typeface="B Zar" panose="00000400000000000000" pitchFamily="2" charset="-78"/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5419507" y="1131083"/>
            <a:ext cx="1534371" cy="1231117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a-IR" dirty="0">
                <a:latin typeface="Aldhabi"/>
                <a:ea typeface="Calibri"/>
                <a:cs typeface="B Zar"/>
              </a:rPr>
              <a:t>رویکرد </a:t>
            </a:r>
            <a:r>
              <a:rPr lang="fa-IR" dirty="0" smtClean="0">
                <a:latin typeface="Aldhabi"/>
                <a:ea typeface="Calibri"/>
                <a:cs typeface="B Zar"/>
              </a:rPr>
              <a:t>انتقالی</a:t>
            </a:r>
          </a:p>
          <a:p>
            <a:pPr algn="ctr"/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Transmission 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approach</a:t>
            </a:r>
            <a:endParaRPr lang="en-US" dirty="0"/>
          </a:p>
        </p:txBody>
      </p:sp>
      <p:sp>
        <p:nvSpPr>
          <p:cNvPr id="14" name="Rounded Rectangle 13"/>
          <p:cNvSpPr/>
          <p:nvPr/>
        </p:nvSpPr>
        <p:spPr>
          <a:xfrm>
            <a:off x="5334000" y="4343400"/>
            <a:ext cx="1619878" cy="1087381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a-IR" sz="1400" b="1" dirty="0">
                <a:latin typeface="Aldhabi"/>
                <a:ea typeface="Calibri"/>
                <a:cs typeface="B Zar"/>
              </a:rPr>
              <a:t>ر</a:t>
            </a:r>
            <a:r>
              <a:rPr lang="fa-IR" sz="1100" b="1" dirty="0">
                <a:latin typeface="Aldhabi"/>
                <a:ea typeface="Calibri"/>
                <a:cs typeface="B Zar"/>
              </a:rPr>
              <a:t>ویکرد</a:t>
            </a:r>
            <a:r>
              <a:rPr lang="fa-IR" sz="1400" b="1" dirty="0">
                <a:latin typeface="Aldhabi"/>
                <a:ea typeface="Calibri"/>
                <a:cs typeface="B Zar"/>
              </a:rPr>
              <a:t> </a:t>
            </a:r>
            <a:r>
              <a:rPr lang="fa-IR" sz="1400" dirty="0">
                <a:latin typeface="Aldhabi"/>
                <a:ea typeface="Calibri"/>
                <a:cs typeface="B Zar"/>
              </a:rPr>
              <a:t>یادگیری </a:t>
            </a:r>
            <a:r>
              <a:rPr lang="fa-IR" sz="1400" dirty="0" smtClean="0">
                <a:latin typeface="Aldhabi"/>
                <a:ea typeface="Calibri"/>
                <a:cs typeface="B Zar"/>
              </a:rPr>
              <a:t>ساختنگرا</a:t>
            </a:r>
          </a:p>
          <a:p>
            <a:pPr algn="ctr"/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Constru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c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tivist 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Approach</a:t>
            </a:r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7239000" y="2775856"/>
            <a:ext cx="1828800" cy="990600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 rtl="1">
              <a:spcBef>
                <a:spcPct val="20000"/>
              </a:spcBef>
            </a:pPr>
            <a:r>
              <a:rPr lang="ar-SA" sz="2000" b="1" dirty="0">
                <a:solidFill>
                  <a:srgbClr val="00B050"/>
                </a:solidFill>
                <a:latin typeface="Times New Roman"/>
                <a:ea typeface="Calibri"/>
                <a:cs typeface="B Zar" panose="00000400000000000000" pitchFamily="2" charset="-78"/>
              </a:rPr>
              <a:t>بنیان های نظری یادگیری پژوهش محور</a:t>
            </a:r>
            <a:endParaRPr lang="fa-IR" sz="2000" b="1" dirty="0">
              <a:solidFill>
                <a:srgbClr val="00B050"/>
              </a:solidFill>
              <a:latin typeface="Times New Roman"/>
              <a:ea typeface="Calibri"/>
              <a:cs typeface="B Zar" panose="00000400000000000000" pitchFamily="2" charset="-78"/>
            </a:endParaRPr>
          </a:p>
        </p:txBody>
      </p:sp>
      <p:sp>
        <p:nvSpPr>
          <p:cNvPr id="10" name="Right Brace 320"/>
          <p:cNvSpPr>
            <a:spLocks/>
          </p:cNvSpPr>
          <p:nvPr/>
        </p:nvSpPr>
        <p:spPr bwMode="auto">
          <a:xfrm rot="10800000" flipH="1">
            <a:off x="6904166" y="1304155"/>
            <a:ext cx="307619" cy="3787643"/>
          </a:xfrm>
          <a:prstGeom prst="rightBrace">
            <a:avLst>
              <a:gd name="adj1" fmla="val 8336"/>
              <a:gd name="adj2" fmla="val 50000"/>
            </a:avLst>
          </a:prstGeom>
          <a:ln>
            <a:headEnd/>
            <a:tailEnd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endParaRPr lang="en-US" b="1">
              <a:cs typeface="B Zar" panose="00000400000000000000" pitchFamily="2" charset="-78"/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179615" y="159087"/>
            <a:ext cx="4952999" cy="608321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 indent="-342900" algn="just" rtl="1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fa-IR" sz="1200" b="1" dirty="0">
                <a:solidFill>
                  <a:prstClr val="black"/>
                </a:solidFill>
                <a:latin typeface="Aldhabi"/>
                <a:ea typeface="Calibri"/>
                <a:cs typeface="B Zar"/>
              </a:rPr>
              <a:t> </a:t>
            </a:r>
            <a:r>
              <a:rPr lang="ar-SA" sz="1200" b="1" dirty="0">
                <a:solidFill>
                  <a:prstClr val="black"/>
                </a:solidFill>
                <a:latin typeface="Tahoma"/>
                <a:ea typeface="Times New Roman"/>
                <a:cs typeface="B Zar"/>
              </a:rPr>
              <a:t>دانش‌آموز همواره مطيع و منفعل است و با گوش دادن و يا نوشتن مطالب در اطلاعات معلم شريک مي‌شود. </a:t>
            </a:r>
            <a:endParaRPr lang="fa-IR" sz="1200" b="1" dirty="0">
              <a:solidFill>
                <a:prstClr val="black"/>
              </a:solidFill>
              <a:latin typeface="Tahoma"/>
              <a:ea typeface="Times New Roman"/>
              <a:cs typeface="B Zar"/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209855" y="893641"/>
            <a:ext cx="4953000" cy="486137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 indent="-342900" algn="just" rtl="1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ar-SA" sz="1200" b="1" dirty="0">
                <a:solidFill>
                  <a:prstClr val="black"/>
                </a:solidFill>
                <a:latin typeface="Tahoma"/>
                <a:ea typeface="Times New Roman"/>
                <a:cs typeface="B Zar"/>
              </a:rPr>
              <a:t>محتواي دانش اهميت زيادي دارد، اما بر مهارتها و نگرشها تأکيد نمي‌شود و معلم نيز اطلاعات را از طريق شفاهي يا نمايشي به دانش‌آموزان ارائه مي‌کند.</a:t>
            </a:r>
            <a:endParaRPr lang="fa-IR" sz="1200" b="1" dirty="0">
              <a:solidFill>
                <a:prstClr val="black"/>
              </a:solidFill>
              <a:latin typeface="Tahoma"/>
              <a:ea typeface="Times New Roman"/>
              <a:cs typeface="B Zar"/>
            </a:endParaRPr>
          </a:p>
        </p:txBody>
      </p:sp>
      <p:sp>
        <p:nvSpPr>
          <p:cNvPr id="15" name="Rounded Rectangle 14"/>
          <p:cNvSpPr/>
          <p:nvPr/>
        </p:nvSpPr>
        <p:spPr>
          <a:xfrm>
            <a:off x="209855" y="1497372"/>
            <a:ext cx="4953000" cy="672628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 indent="-342900" algn="just" rtl="1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ar-SA" sz="1200" b="1" dirty="0">
                <a:solidFill>
                  <a:prstClr val="black"/>
                </a:solidFill>
                <a:latin typeface="Tahoma"/>
                <a:ea typeface="Times New Roman"/>
                <a:cs typeface="B Zar"/>
              </a:rPr>
              <a:t>معلم بدون درگير کردن جدي دانش‌آموزان در فرآيند يادگیري، جواب بيشتر سئوال ها را بطور مستقيم به آنها می گوید و بر</a:t>
            </a:r>
            <a:r>
              <a:rPr lang="fa-IR" sz="1200" b="1" dirty="0">
                <a:solidFill>
                  <a:prstClr val="black"/>
                </a:solidFill>
                <a:latin typeface="Aldhabi"/>
                <a:ea typeface="Calibri"/>
                <a:cs typeface="B Zar"/>
              </a:rPr>
              <a:t> یافتن پاسخ صحیح، به حافظه سپردن واقعیات و دوباره دسته بندی کردن اطلاعات تاکید دارد.</a:t>
            </a:r>
            <a:r>
              <a:rPr lang="ar-SA" sz="1200" b="1" dirty="0">
                <a:solidFill>
                  <a:prstClr val="black"/>
                </a:solidFill>
                <a:latin typeface="Tahoma"/>
                <a:ea typeface="Times New Roman"/>
                <a:cs typeface="B Zar"/>
              </a:rPr>
              <a:t> </a:t>
            </a:r>
            <a:endParaRPr lang="fa-IR" sz="1200" b="1" dirty="0">
              <a:solidFill>
                <a:prstClr val="black"/>
              </a:solidFill>
              <a:latin typeface="Tahoma"/>
              <a:ea typeface="Times New Roman"/>
              <a:cs typeface="B Zar"/>
            </a:endParaRPr>
          </a:p>
        </p:txBody>
      </p:sp>
      <p:sp>
        <p:nvSpPr>
          <p:cNvPr id="16" name="Rounded Rectangle 15"/>
          <p:cNvSpPr/>
          <p:nvPr/>
        </p:nvSpPr>
        <p:spPr>
          <a:xfrm>
            <a:off x="209856" y="2251643"/>
            <a:ext cx="4952999" cy="950775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 rtl="1">
              <a:lnSpc>
                <a:spcPct val="115000"/>
              </a:lnSpc>
            </a:pPr>
            <a:r>
              <a:rPr lang="ar-SA" sz="1200" b="1" dirty="0">
                <a:solidFill>
                  <a:prstClr val="black"/>
                </a:solidFill>
                <a:latin typeface="Tahoma"/>
                <a:ea typeface="Times New Roman"/>
                <a:cs typeface="B Zar"/>
              </a:rPr>
              <a:t>گرچه در اين رويکرد انتقال مطالب با سرعت بالا در کوتاه ترين زمان انجام مي‌شود و معلمان نيز با اين روش آشنا و بر آن مسلط هستند، اما فهم عميق مطالب از سوی دانش آموزان صورت نمی گیرد و میزان یادگیری واقعی آنان نيز قابل اندازه‌گيري دقيق نیست.</a:t>
            </a:r>
            <a:endParaRPr lang="en-US" sz="1200" b="1" dirty="0">
              <a:solidFill>
                <a:prstClr val="black"/>
              </a:solidFill>
              <a:latin typeface="Times New Roman"/>
              <a:ea typeface="Calibri"/>
              <a:cs typeface="B Lotus"/>
            </a:endParaRPr>
          </a:p>
        </p:txBody>
      </p:sp>
      <p:sp>
        <p:nvSpPr>
          <p:cNvPr id="17" name="Right Brace 320"/>
          <p:cNvSpPr>
            <a:spLocks/>
          </p:cNvSpPr>
          <p:nvPr/>
        </p:nvSpPr>
        <p:spPr bwMode="auto">
          <a:xfrm rot="10800000" flipH="1">
            <a:off x="5132614" y="197609"/>
            <a:ext cx="400047" cy="2743200"/>
          </a:xfrm>
          <a:prstGeom prst="rightBrace">
            <a:avLst>
              <a:gd name="adj1" fmla="val 8336"/>
              <a:gd name="adj2" fmla="val 50000"/>
            </a:avLst>
          </a:prstGeom>
          <a:ln>
            <a:headEnd/>
            <a:tailEnd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endParaRPr lang="en-US" b="1">
              <a:cs typeface="B Zar" panose="00000400000000000000" pitchFamily="2" charset="-78"/>
            </a:endParaRPr>
          </a:p>
        </p:txBody>
      </p:sp>
      <p:sp>
        <p:nvSpPr>
          <p:cNvPr id="18" name="Right Brace 320"/>
          <p:cNvSpPr>
            <a:spLocks/>
          </p:cNvSpPr>
          <p:nvPr/>
        </p:nvSpPr>
        <p:spPr bwMode="auto">
          <a:xfrm rot="10800000" flipH="1">
            <a:off x="5094300" y="3702809"/>
            <a:ext cx="318404" cy="2558146"/>
          </a:xfrm>
          <a:prstGeom prst="rightBrace">
            <a:avLst>
              <a:gd name="adj1" fmla="val 8336"/>
              <a:gd name="adj2" fmla="val 50000"/>
            </a:avLst>
          </a:prstGeom>
          <a:ln>
            <a:headEnd/>
            <a:tailEnd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endParaRPr lang="en-US" b="1">
              <a:cs typeface="B Zar" panose="00000400000000000000" pitchFamily="2" charset="-78"/>
            </a:endParaRPr>
          </a:p>
        </p:txBody>
      </p:sp>
      <p:sp>
        <p:nvSpPr>
          <p:cNvPr id="19" name="Rounded Rectangle 18"/>
          <p:cNvSpPr/>
          <p:nvPr/>
        </p:nvSpPr>
        <p:spPr>
          <a:xfrm>
            <a:off x="6953878" y="5585653"/>
            <a:ext cx="2113922" cy="1143001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a-IR" sz="1200" b="1" dirty="0" smtClean="0">
                <a:cs typeface="B Zar" panose="00000400000000000000" pitchFamily="2" charset="-78"/>
              </a:rPr>
              <a:t>تحت تاثیر عقاید رفتارگرایی و برخاسته از فلسفه نسبیت گرایی</a:t>
            </a:r>
          </a:p>
          <a:p>
            <a:pPr algn="ctr"/>
            <a:r>
              <a:rPr lang="fa-IR" sz="1200" b="1" dirty="0" smtClean="0">
                <a:cs typeface="B Zar" panose="00000400000000000000" pitchFamily="2" charset="-78"/>
              </a:rPr>
              <a:t>نظریه پردازان: ویگوتسکی- پیاژه- برونر</a:t>
            </a:r>
            <a:endParaRPr lang="en-US" sz="1200" b="1" dirty="0">
              <a:cs typeface="B Zar" panose="00000400000000000000" pitchFamily="2" charset="-78"/>
            </a:endParaRPr>
          </a:p>
        </p:txBody>
      </p:sp>
      <p:sp>
        <p:nvSpPr>
          <p:cNvPr id="20" name="Rounded Rectangle 19"/>
          <p:cNvSpPr/>
          <p:nvPr/>
        </p:nvSpPr>
        <p:spPr>
          <a:xfrm>
            <a:off x="234358" y="3556838"/>
            <a:ext cx="4843512" cy="1192710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lvl="0" indent="-342900" algn="just" rtl="1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4351020" algn="l"/>
              </a:tabLst>
            </a:pPr>
            <a:r>
              <a:rPr lang="fa-IR" sz="1200" b="1" dirty="0">
                <a:solidFill>
                  <a:prstClr val="black"/>
                </a:solidFill>
                <a:latin typeface="Aldhabi"/>
                <a:ea typeface="Calibri"/>
                <a:cs typeface="B Zar"/>
              </a:rPr>
              <a:t>در این نوع یادگیری معلم در فرایند آموزش مراحلی را برای دانش آموز در نظر می گیرد مانند آگاه کردن او در باره ارتباط مفاهیم فعلی و مفاهیم قبلی مرتبط، ایجاد فضای گسترده </a:t>
            </a:r>
            <a:r>
              <a:rPr lang="fa-IR" sz="1200" b="1" dirty="0" smtClean="0">
                <a:solidFill>
                  <a:prstClr val="black"/>
                </a:solidFill>
                <a:latin typeface="Aldhabi"/>
                <a:ea typeface="Calibri"/>
                <a:cs typeface="B Zar"/>
              </a:rPr>
              <a:t>ذهنی</a:t>
            </a:r>
            <a:r>
              <a:rPr lang="en-US" sz="1200" b="1" dirty="0" smtClean="0">
                <a:solidFill>
                  <a:prstClr val="black"/>
                </a:solidFill>
                <a:latin typeface="Aldhabi"/>
                <a:ea typeface="Calibri"/>
                <a:cs typeface="B Zar"/>
              </a:rPr>
              <a:t> </a:t>
            </a:r>
            <a:r>
              <a:rPr lang="fa-IR" sz="1200" b="1" dirty="0" smtClean="0">
                <a:solidFill>
                  <a:prstClr val="black"/>
                </a:solidFill>
                <a:latin typeface="Aldhabi"/>
                <a:ea typeface="Calibri"/>
                <a:cs typeface="B Zar"/>
              </a:rPr>
              <a:t>و ارتباط مفاهيم </a:t>
            </a:r>
            <a:r>
              <a:rPr lang="fa-IR" sz="1200" b="1" dirty="0">
                <a:solidFill>
                  <a:prstClr val="black"/>
                </a:solidFill>
                <a:latin typeface="Aldhabi"/>
                <a:ea typeface="Calibri"/>
                <a:cs typeface="B Zar"/>
              </a:rPr>
              <a:t>با یکدیگر، جهت گیری به سمت مواد جدید آموزشی با مواد موجود از طریق ارتباط مستمر و ایجاد وحدت بین آنها. </a:t>
            </a:r>
            <a:endParaRPr lang="en-US" sz="1200" b="1" dirty="0">
              <a:solidFill>
                <a:prstClr val="black"/>
              </a:solidFill>
              <a:latin typeface="Times New Roman"/>
              <a:ea typeface="Calibri"/>
              <a:cs typeface="B Lotus"/>
            </a:endParaRPr>
          </a:p>
        </p:txBody>
      </p:sp>
      <p:sp>
        <p:nvSpPr>
          <p:cNvPr id="21" name="Rounded Rectangle 20"/>
          <p:cNvSpPr/>
          <p:nvPr/>
        </p:nvSpPr>
        <p:spPr>
          <a:xfrm>
            <a:off x="230483" y="4853913"/>
            <a:ext cx="4885902" cy="800083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lvl="0" indent="-342900" algn="just" rtl="1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4351020" algn="l"/>
              </a:tabLst>
            </a:pPr>
            <a:r>
              <a:rPr lang="fa-IR" sz="1200" b="1" dirty="0" smtClean="0">
                <a:solidFill>
                  <a:prstClr val="black"/>
                </a:solidFill>
                <a:latin typeface="Aldhabi"/>
                <a:ea typeface="Calibri"/>
                <a:cs typeface="B Zar"/>
              </a:rPr>
              <a:t>مشارکت </a:t>
            </a:r>
            <a:r>
              <a:rPr lang="fa-IR" sz="1200" b="1" dirty="0">
                <a:solidFill>
                  <a:prstClr val="black"/>
                </a:solidFill>
                <a:latin typeface="Aldhabi"/>
                <a:ea typeface="Calibri"/>
                <a:cs typeface="B Zar"/>
              </a:rPr>
              <a:t>دانش آموزان </a:t>
            </a:r>
            <a:r>
              <a:rPr lang="fa-IR" sz="1200" b="1" dirty="0" smtClean="0">
                <a:solidFill>
                  <a:prstClr val="black"/>
                </a:solidFill>
                <a:latin typeface="Aldhabi"/>
                <a:ea typeface="Calibri"/>
                <a:cs typeface="B Zar"/>
              </a:rPr>
              <a:t>در فرایند </a:t>
            </a:r>
            <a:r>
              <a:rPr lang="fa-IR" sz="1200" b="1" dirty="0">
                <a:solidFill>
                  <a:prstClr val="black"/>
                </a:solidFill>
                <a:latin typeface="Aldhabi"/>
                <a:ea typeface="Calibri"/>
                <a:cs typeface="B Zar"/>
              </a:rPr>
              <a:t>یادگیری </a:t>
            </a:r>
            <a:r>
              <a:rPr lang="fa-IR" sz="1200" b="1" dirty="0" smtClean="0">
                <a:solidFill>
                  <a:prstClr val="black"/>
                </a:solidFill>
                <a:latin typeface="Aldhabi"/>
                <a:ea typeface="Calibri"/>
                <a:cs typeface="B Zar"/>
              </a:rPr>
              <a:t>با </a:t>
            </a:r>
            <a:r>
              <a:rPr lang="fa-IR" sz="1200" b="1" dirty="0">
                <a:solidFill>
                  <a:prstClr val="black"/>
                </a:solidFill>
                <a:latin typeface="Aldhabi"/>
                <a:ea typeface="Calibri"/>
                <a:cs typeface="B Zar"/>
              </a:rPr>
              <a:t>ساختن درک و فهم جدید خود از اطلاعاتی که به دست آورده اند و با ساختن مجدد آنچه که قبلا ساخته اند، برای تشکیل دیدگاه های شخصی نسبت به جهان پیرامون </a:t>
            </a:r>
            <a:r>
              <a:rPr lang="fa-IR" sz="1200" b="1" dirty="0" smtClean="0">
                <a:solidFill>
                  <a:prstClr val="black"/>
                </a:solidFill>
                <a:latin typeface="Aldhabi"/>
                <a:ea typeface="Calibri"/>
                <a:cs typeface="B Zar"/>
              </a:rPr>
              <a:t>خود</a:t>
            </a:r>
            <a:endParaRPr lang="fa-IR" sz="1200" b="1" dirty="0">
              <a:solidFill>
                <a:prstClr val="black"/>
              </a:solidFill>
              <a:latin typeface="Aldhabi"/>
              <a:ea typeface="Calibri"/>
              <a:cs typeface="B Zar"/>
            </a:endParaRPr>
          </a:p>
        </p:txBody>
      </p:sp>
      <p:sp>
        <p:nvSpPr>
          <p:cNvPr id="22" name="Rounded Rectangle 21"/>
          <p:cNvSpPr/>
          <p:nvPr/>
        </p:nvSpPr>
        <p:spPr>
          <a:xfrm>
            <a:off x="246713" y="5765290"/>
            <a:ext cx="4885901" cy="597657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lvl="0" indent="-342900" algn="just" rtl="1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4351020" algn="l"/>
              </a:tabLst>
            </a:pPr>
            <a:r>
              <a:rPr lang="fa-IR" sz="1200" b="1" dirty="0" smtClean="0">
                <a:solidFill>
                  <a:prstClr val="black"/>
                </a:solidFill>
                <a:latin typeface="Aldhabi"/>
                <a:ea typeface="Calibri"/>
                <a:cs typeface="B Zar"/>
              </a:rPr>
              <a:t>تولید دانش جدید با </a:t>
            </a:r>
            <a:r>
              <a:rPr lang="fa-IR" sz="1200" b="1" dirty="0">
                <a:solidFill>
                  <a:prstClr val="black"/>
                </a:solidFill>
                <a:latin typeface="Aldhabi"/>
                <a:ea typeface="Calibri"/>
                <a:cs typeface="B Zar"/>
              </a:rPr>
              <a:t>مشارکت و در گیرکردن دانش آموزان در فرایند آموزش و دست ورزی آنها با اطلاعات و ایده </a:t>
            </a:r>
            <a:r>
              <a:rPr lang="fa-IR" sz="1200" b="1" dirty="0" smtClean="0">
                <a:solidFill>
                  <a:prstClr val="black"/>
                </a:solidFill>
                <a:latin typeface="Aldhabi"/>
                <a:ea typeface="Calibri"/>
                <a:cs typeface="B Zar"/>
              </a:rPr>
              <a:t>ها</a:t>
            </a:r>
            <a:endParaRPr lang="fa-IR" sz="1200" b="1" dirty="0">
              <a:solidFill>
                <a:prstClr val="black"/>
              </a:solidFill>
              <a:latin typeface="Aldhabi"/>
              <a:ea typeface="Calibri"/>
              <a:cs typeface="B Zar"/>
            </a:endParaRPr>
          </a:p>
        </p:txBody>
      </p:sp>
      <p:cxnSp>
        <p:nvCxnSpPr>
          <p:cNvPr id="6" name="Elbow Connector 5"/>
          <p:cNvCxnSpPr>
            <a:stCxn id="14" idx="2"/>
            <a:endCxn id="19" idx="1"/>
          </p:cNvCxnSpPr>
          <p:nvPr/>
        </p:nvCxnSpPr>
        <p:spPr>
          <a:xfrm rot="16200000" flipH="1">
            <a:off x="6185722" y="5388997"/>
            <a:ext cx="726373" cy="809939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136780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3048000" y="304800"/>
            <a:ext cx="3048000" cy="1193044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a-IR" sz="2000" b="1" dirty="0" smtClean="0">
                <a:solidFill>
                  <a:prstClr val="black"/>
                </a:solidFill>
                <a:latin typeface="Aldhabi"/>
                <a:ea typeface="Calibri"/>
                <a:cs typeface="B Zar"/>
              </a:rPr>
              <a:t>آموزش و یادگیری در رویکرد ساختن گرا</a:t>
            </a:r>
            <a:endParaRPr lang="en-US" b="1" dirty="0"/>
          </a:p>
        </p:txBody>
      </p:sp>
      <p:cxnSp>
        <p:nvCxnSpPr>
          <p:cNvPr id="4" name="Straight Arrow Connector 3"/>
          <p:cNvCxnSpPr/>
          <p:nvPr/>
        </p:nvCxnSpPr>
        <p:spPr>
          <a:xfrm>
            <a:off x="4572000" y="1522865"/>
            <a:ext cx="0" cy="53453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7" name="Rounded Rectangle 6"/>
          <p:cNvSpPr/>
          <p:nvPr/>
        </p:nvSpPr>
        <p:spPr>
          <a:xfrm>
            <a:off x="1237397" y="2514600"/>
            <a:ext cx="2133600" cy="114300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a-IR" sz="1600" b="1" dirty="0" smtClean="0">
                <a:solidFill>
                  <a:prstClr val="black"/>
                </a:solidFill>
                <a:latin typeface="Aldhabi"/>
                <a:ea typeface="Calibri"/>
                <a:cs typeface="B Zar"/>
              </a:rPr>
              <a:t>مشخصه هاي یادگیری</a:t>
            </a:r>
            <a:endParaRPr lang="en-US" sz="1400" dirty="0"/>
          </a:p>
        </p:txBody>
      </p:sp>
      <p:sp>
        <p:nvSpPr>
          <p:cNvPr id="8" name="Rounded Rectangle 7"/>
          <p:cNvSpPr/>
          <p:nvPr/>
        </p:nvSpPr>
        <p:spPr>
          <a:xfrm>
            <a:off x="5029200" y="2514600"/>
            <a:ext cx="2133600" cy="114300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a-IR" b="1" dirty="0" smtClean="0">
                <a:cs typeface="B Zar" panose="00000400000000000000" pitchFamily="2" charset="-78"/>
              </a:rPr>
              <a:t>آموزش و تدریس</a:t>
            </a:r>
            <a:endParaRPr lang="en-US" b="1" dirty="0">
              <a:cs typeface="B Zar" panose="00000400000000000000" pitchFamily="2" charset="-78"/>
            </a:endParaRPr>
          </a:p>
        </p:txBody>
      </p:sp>
      <p:cxnSp>
        <p:nvCxnSpPr>
          <p:cNvPr id="10" name="Straight Connector 9"/>
          <p:cNvCxnSpPr/>
          <p:nvPr/>
        </p:nvCxnSpPr>
        <p:spPr>
          <a:xfrm flipV="1">
            <a:off x="2590800" y="2057400"/>
            <a:ext cx="2971800" cy="1140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2590800" y="2072190"/>
            <a:ext cx="0" cy="46345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5562600" y="2058540"/>
            <a:ext cx="0" cy="45606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6400800" y="3657600"/>
            <a:ext cx="457200" cy="457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flipH="1">
            <a:off x="5556345" y="3657600"/>
            <a:ext cx="381000" cy="457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ounded Rectangle 23"/>
          <p:cNvSpPr/>
          <p:nvPr/>
        </p:nvSpPr>
        <p:spPr>
          <a:xfrm>
            <a:off x="6629400" y="4114800"/>
            <a:ext cx="1295400" cy="838200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a-IR" b="1" dirty="0" smtClean="0">
                <a:cs typeface="B Zar" panose="00000400000000000000" pitchFamily="2" charset="-78"/>
              </a:rPr>
              <a:t>فرایندی</a:t>
            </a:r>
            <a:endParaRPr lang="en-US" b="1" dirty="0">
              <a:cs typeface="B Zar" panose="00000400000000000000" pitchFamily="2" charset="-78"/>
            </a:endParaRPr>
          </a:p>
        </p:txBody>
      </p:sp>
      <p:sp>
        <p:nvSpPr>
          <p:cNvPr id="25" name="Rounded Rectangle 24"/>
          <p:cNvSpPr/>
          <p:nvPr/>
        </p:nvSpPr>
        <p:spPr>
          <a:xfrm>
            <a:off x="4644788" y="4114800"/>
            <a:ext cx="1295400" cy="838200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a-IR" b="1" dirty="0" smtClean="0">
                <a:cs typeface="B Zar" panose="00000400000000000000" pitchFamily="2" charset="-78"/>
              </a:rPr>
              <a:t>تعاملی</a:t>
            </a:r>
            <a:endParaRPr lang="en-US" b="1" dirty="0">
              <a:cs typeface="B Zar" panose="00000400000000000000" pitchFamily="2" charset="-78"/>
            </a:endParaRPr>
          </a:p>
        </p:txBody>
      </p:sp>
      <p:sp>
        <p:nvSpPr>
          <p:cNvPr id="26" name="Rounded Rectangle 25"/>
          <p:cNvSpPr/>
          <p:nvPr/>
        </p:nvSpPr>
        <p:spPr>
          <a:xfrm>
            <a:off x="3048000" y="4043151"/>
            <a:ext cx="1295400" cy="838200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a-IR" b="1" dirty="0" smtClean="0">
                <a:cs typeface="B Zar" panose="00000400000000000000" pitchFamily="2" charset="-78"/>
              </a:rPr>
              <a:t>فعال</a:t>
            </a:r>
            <a:endParaRPr lang="en-US" b="1" dirty="0">
              <a:cs typeface="B Zar" panose="00000400000000000000" pitchFamily="2" charset="-78"/>
            </a:endParaRPr>
          </a:p>
        </p:txBody>
      </p:sp>
      <p:sp>
        <p:nvSpPr>
          <p:cNvPr id="27" name="Rounded Rectangle 26"/>
          <p:cNvSpPr/>
          <p:nvPr/>
        </p:nvSpPr>
        <p:spPr>
          <a:xfrm>
            <a:off x="1603612" y="4020404"/>
            <a:ext cx="1295400" cy="838200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a-IR" b="1" dirty="0" smtClean="0">
                <a:cs typeface="B Zar" panose="00000400000000000000" pitchFamily="2" charset="-78"/>
              </a:rPr>
              <a:t>خلاق</a:t>
            </a:r>
            <a:endParaRPr lang="en-US" b="1" dirty="0">
              <a:cs typeface="B Zar" panose="00000400000000000000" pitchFamily="2" charset="-78"/>
            </a:endParaRPr>
          </a:p>
        </p:txBody>
      </p:sp>
      <p:sp>
        <p:nvSpPr>
          <p:cNvPr id="28" name="Rounded Rectangle 27"/>
          <p:cNvSpPr/>
          <p:nvPr/>
        </p:nvSpPr>
        <p:spPr>
          <a:xfrm>
            <a:off x="194481" y="4024953"/>
            <a:ext cx="1295400" cy="838200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a-IR" sz="1600" b="1" dirty="0" smtClean="0">
                <a:cs typeface="B Zar" panose="00000400000000000000" pitchFamily="2" charset="-78"/>
              </a:rPr>
              <a:t>اجتماعی</a:t>
            </a:r>
            <a:endParaRPr lang="en-US" sz="1600" b="1" dirty="0">
              <a:cs typeface="B Zar" panose="00000400000000000000" pitchFamily="2" charset="-78"/>
            </a:endParaRPr>
          </a:p>
        </p:txBody>
      </p:sp>
      <p:cxnSp>
        <p:nvCxnSpPr>
          <p:cNvPr id="30" name="Straight Arrow Connector 29"/>
          <p:cNvCxnSpPr/>
          <p:nvPr/>
        </p:nvCxnSpPr>
        <p:spPr>
          <a:xfrm>
            <a:off x="3048000" y="3657600"/>
            <a:ext cx="304800" cy="36735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>
            <a:off x="2438400" y="3657600"/>
            <a:ext cx="0" cy="3628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 flipH="1">
            <a:off x="1371600" y="3657600"/>
            <a:ext cx="232012" cy="3628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227027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pPr marL="0" marR="0" algn="r" rtl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fa-IR" sz="2400" b="1" dirty="0">
                <a:solidFill>
                  <a:srgbClr val="00B050"/>
                </a:solidFill>
                <a:latin typeface="Times New Roman"/>
                <a:cs typeface="B Zar"/>
              </a:rPr>
              <a:t>ساختن گرایی و آموزش پژوهش محور: </a:t>
            </a:r>
            <a:r>
              <a:rPr lang="en-US" sz="2400" b="1" dirty="0">
                <a:solidFill>
                  <a:srgbClr val="00B050"/>
                </a:solidFill>
                <a:latin typeface="Times New Roman"/>
                <a:cs typeface="B Zar"/>
              </a:rPr>
              <a:t/>
            </a:r>
            <a:br>
              <a:rPr lang="en-US" sz="2400" b="1" dirty="0">
                <a:solidFill>
                  <a:srgbClr val="00B050"/>
                </a:solidFill>
                <a:latin typeface="Times New Roman"/>
                <a:cs typeface="B Zar"/>
              </a:rPr>
            </a:br>
            <a:endParaRPr lang="en-US" sz="2400" dirty="0">
              <a:solidFill>
                <a:srgbClr val="00B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685800"/>
            <a:ext cx="8382000" cy="6019800"/>
          </a:xfrm>
        </p:spPr>
        <p:txBody>
          <a:bodyPr>
            <a:noAutofit/>
          </a:bodyPr>
          <a:lstStyle/>
          <a:p>
            <a:pPr marL="0" lvl="0" indent="0" algn="just" rtl="1">
              <a:lnSpc>
                <a:spcPct val="150000"/>
              </a:lnSpc>
              <a:spcBef>
                <a:spcPts val="0"/>
              </a:spcBef>
              <a:buNone/>
            </a:pPr>
            <a:r>
              <a:rPr lang="fa-IR" sz="2000" dirty="0" smtClean="0">
                <a:latin typeface="Aldhabi"/>
                <a:ea typeface="Calibri"/>
                <a:cs typeface="B Zar" panose="00000400000000000000" pitchFamily="2" charset="-78"/>
              </a:rPr>
              <a:t>هماهنگی </a:t>
            </a:r>
            <a:r>
              <a:rPr lang="fa-IR" sz="2000" dirty="0">
                <a:latin typeface="Aldhabi"/>
                <a:ea typeface="Calibri"/>
                <a:cs typeface="B Zar" panose="00000400000000000000" pitchFamily="2" charset="-78"/>
              </a:rPr>
              <a:t>کاملی بین </a:t>
            </a:r>
            <a:r>
              <a:rPr lang="fa-IR" sz="2000" dirty="0" smtClean="0">
                <a:latin typeface="Aldhabi"/>
                <a:ea typeface="Calibri"/>
                <a:cs typeface="B Zar" panose="00000400000000000000" pitchFamily="2" charset="-78"/>
              </a:rPr>
              <a:t>ساختن </a:t>
            </a:r>
            <a:r>
              <a:rPr lang="fa-IR" sz="2000" dirty="0">
                <a:latin typeface="Aldhabi"/>
                <a:ea typeface="Calibri"/>
                <a:cs typeface="B Zar" panose="00000400000000000000" pitchFamily="2" charset="-78"/>
              </a:rPr>
              <a:t>گرایی و مدل یادگیری مبتنی بر پژوهش وجود دارد</a:t>
            </a:r>
            <a:r>
              <a:rPr lang="fa-IR" sz="2000" dirty="0" smtClean="0">
                <a:latin typeface="Aldhabi"/>
                <a:ea typeface="Calibri"/>
                <a:cs typeface="B Zar" panose="00000400000000000000" pitchFamily="2" charset="-78"/>
              </a:rPr>
              <a:t>.</a:t>
            </a:r>
            <a:r>
              <a:rPr lang="fa-IR" sz="2000" dirty="0">
                <a:solidFill>
                  <a:prstClr val="black"/>
                </a:solidFill>
                <a:latin typeface="Times New Roman"/>
                <a:ea typeface="Calibri"/>
                <a:cs typeface="B Zar" panose="00000400000000000000" pitchFamily="2" charset="-78"/>
              </a:rPr>
              <a:t> یادگیری مبتنی بر پژوهش یک رویکرد ساختن گرا در آموزش و پرورش است که در آن </a:t>
            </a:r>
            <a:r>
              <a:rPr lang="fa-IR" sz="2000" b="1" dirty="0">
                <a:solidFill>
                  <a:srgbClr val="00B050"/>
                </a:solidFill>
                <a:latin typeface="Times New Roman"/>
                <a:ea typeface="Calibri"/>
                <a:cs typeface="B Zar" panose="00000400000000000000" pitchFamily="2" charset="-78"/>
              </a:rPr>
              <a:t>دانش آموزان مالک یادگیری </a:t>
            </a:r>
            <a:r>
              <a:rPr lang="fa-IR" sz="2000" dirty="0">
                <a:solidFill>
                  <a:prstClr val="black"/>
                </a:solidFill>
                <a:latin typeface="Times New Roman"/>
                <a:ea typeface="Calibri"/>
                <a:cs typeface="B Zar" panose="00000400000000000000" pitchFamily="2" charset="-78"/>
              </a:rPr>
              <a:t>خود هستند. این رویکرد با </a:t>
            </a:r>
            <a:r>
              <a:rPr lang="fa-IR" sz="2000" b="1" dirty="0">
                <a:solidFill>
                  <a:srgbClr val="00B050"/>
                </a:solidFill>
                <a:latin typeface="Times New Roman"/>
                <a:ea typeface="Calibri"/>
                <a:cs typeface="B Zar" panose="00000400000000000000" pitchFamily="2" charset="-78"/>
              </a:rPr>
              <a:t>جستجوگری و طرح سوالات اساسی آغاز و با گردآوری اطلاعات، تجزیه و تحلیل آنها، تولید راه حل و اکتشاف، تصمیم گیری و اقدام </a:t>
            </a:r>
            <a:r>
              <a:rPr lang="fa-IR" sz="2000" dirty="0">
                <a:solidFill>
                  <a:prstClr val="black"/>
                </a:solidFill>
                <a:latin typeface="Times New Roman"/>
                <a:ea typeface="Calibri"/>
                <a:cs typeface="B Zar" panose="00000400000000000000" pitchFamily="2" charset="-78"/>
              </a:rPr>
              <a:t>جریان می یابد. از طریق پژوهش و درگیری ذهنی با موضوعات، افراد </a:t>
            </a:r>
            <a:r>
              <a:rPr lang="fa-IR" sz="2000" b="1" dirty="0">
                <a:solidFill>
                  <a:srgbClr val="00B050"/>
                </a:solidFill>
                <a:latin typeface="Times New Roman"/>
                <a:ea typeface="Calibri"/>
                <a:cs typeface="B Zar" panose="00000400000000000000" pitchFamily="2" charset="-78"/>
              </a:rPr>
              <a:t>بیشترین درک </a:t>
            </a:r>
            <a:r>
              <a:rPr lang="fa-IR" sz="2000" dirty="0">
                <a:solidFill>
                  <a:prstClr val="black"/>
                </a:solidFill>
                <a:latin typeface="Times New Roman"/>
                <a:ea typeface="Calibri"/>
                <a:cs typeface="B Zar" panose="00000400000000000000" pitchFamily="2" charset="-78"/>
              </a:rPr>
              <a:t>خود از جهان پیرامون را شکل می دهند و </a:t>
            </a:r>
            <a:r>
              <a:rPr lang="fa-IR" sz="2000" b="1" dirty="0">
                <a:solidFill>
                  <a:srgbClr val="00B050"/>
                </a:solidFill>
                <a:latin typeface="Times New Roman"/>
                <a:ea typeface="Calibri"/>
                <a:cs typeface="B Zar" panose="00000400000000000000" pitchFamily="2" charset="-78"/>
              </a:rPr>
              <a:t>مهارت های تفکر </a:t>
            </a:r>
            <a:r>
              <a:rPr lang="fa-IR" sz="2000" dirty="0">
                <a:solidFill>
                  <a:prstClr val="black"/>
                </a:solidFill>
                <a:latin typeface="Times New Roman"/>
                <a:ea typeface="Calibri"/>
                <a:cs typeface="B Zar" panose="00000400000000000000" pitchFamily="2" charset="-78"/>
              </a:rPr>
              <a:t>در آنان توسعه می یابد( ساکی، 1388: 75). </a:t>
            </a:r>
            <a:endParaRPr lang="en-US" sz="2000" dirty="0">
              <a:solidFill>
                <a:prstClr val="black"/>
              </a:solidFill>
              <a:cs typeface="B Zar" panose="00000400000000000000" pitchFamily="2" charset="-78"/>
            </a:endParaRPr>
          </a:p>
          <a:p>
            <a:pPr marL="0" marR="0" algn="just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endParaRPr lang="fa-IR" sz="2000" dirty="0" smtClean="0">
              <a:latin typeface="Aldhabi"/>
              <a:ea typeface="Calibri"/>
              <a:cs typeface="B Zar" panose="00000400000000000000" pitchFamily="2" charset="-78"/>
            </a:endParaRPr>
          </a:p>
          <a:p>
            <a:pPr marL="0" marR="0" algn="just" rtl="1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  <a:tabLst>
                <a:tab pos="4351020" algn="l"/>
              </a:tabLst>
            </a:pPr>
            <a:r>
              <a:rPr lang="fa-IR" sz="2000" dirty="0">
                <a:latin typeface="Aldhabi"/>
                <a:ea typeface="Calibri"/>
                <a:cs typeface="B Zar" panose="00000400000000000000" pitchFamily="2" charset="-78"/>
              </a:rPr>
              <a:t>ساختن گرایان پیشنهاد می کنند که طراحان آموزشی به تدارک مسائلی بپردازند که امکان حل آنها از طرق متعدد وجود دارد و سبب به </a:t>
            </a:r>
            <a:r>
              <a:rPr lang="fa-IR" sz="2000" b="1" dirty="0">
                <a:solidFill>
                  <a:srgbClr val="00B050"/>
                </a:solidFill>
                <a:latin typeface="Aldhabi"/>
                <a:ea typeface="Calibri"/>
                <a:cs typeface="B Zar" panose="00000400000000000000" pitchFamily="2" charset="-78"/>
              </a:rPr>
              <a:t>چالش افتادن </a:t>
            </a:r>
            <a:r>
              <a:rPr lang="fa-IR" sz="2000" dirty="0">
                <a:latin typeface="Aldhabi"/>
                <a:ea typeface="Calibri"/>
                <a:cs typeface="B Zar" panose="00000400000000000000" pitchFamily="2" charset="-78"/>
              </a:rPr>
              <a:t>یادگیرندگان می شود. ساختن گرایان معتقدند لازم است افراد با استفاده از حواس و توانایی های عقلانی خود به درک و فهم پدیده ها بپردازند و </a:t>
            </a:r>
            <a:r>
              <a:rPr lang="fa-IR" sz="2000" b="1" dirty="0">
                <a:solidFill>
                  <a:srgbClr val="00B050"/>
                </a:solidFill>
                <a:latin typeface="Aldhabi"/>
                <a:ea typeface="Calibri"/>
                <a:cs typeface="B Zar" panose="00000400000000000000" pitchFamily="2" charset="-78"/>
              </a:rPr>
              <a:t>چگونگی آموختن </a:t>
            </a:r>
            <a:r>
              <a:rPr lang="fa-IR" sz="2000" dirty="0">
                <a:latin typeface="Aldhabi"/>
                <a:ea typeface="Calibri"/>
                <a:cs typeface="B Zar" panose="00000400000000000000" pitchFamily="2" charset="-78"/>
              </a:rPr>
              <a:t>را بیاموزند(رایدر، 2005</a:t>
            </a:r>
            <a:r>
              <a:rPr lang="fa-IR" sz="2000" dirty="0" smtClean="0">
                <a:latin typeface="Aldhabi"/>
                <a:ea typeface="Calibri"/>
                <a:cs typeface="B Zar" panose="00000400000000000000" pitchFamily="2" charset="-78"/>
              </a:rPr>
              <a:t>).</a:t>
            </a:r>
            <a:endParaRPr lang="en-US" sz="2000" dirty="0">
              <a:latin typeface="Times New Roman"/>
              <a:ea typeface="Calibri"/>
              <a:cs typeface="B Zar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947224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2456</TotalTime>
  <Words>3451</Words>
  <Application>Microsoft Office PowerPoint</Application>
  <PresentationFormat>On-screen Show (4:3)</PresentationFormat>
  <Paragraphs>341</Paragraphs>
  <Slides>32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3" baseType="lpstr">
      <vt:lpstr>Retrospect</vt:lpstr>
      <vt:lpstr>Slide 1</vt:lpstr>
      <vt:lpstr>Slide 2</vt:lpstr>
      <vt:lpstr>بیان مسئله</vt:lpstr>
      <vt:lpstr>Slide 4</vt:lpstr>
      <vt:lpstr>اهمیت و ضرورت انجام پژوهش</vt:lpstr>
      <vt:lpstr>Slide 6</vt:lpstr>
      <vt:lpstr>مبانی نظری</vt:lpstr>
      <vt:lpstr>Slide 8</vt:lpstr>
      <vt:lpstr>ساختن گرایی و آموزش پژوهش محور:  </vt:lpstr>
      <vt:lpstr>عوامل موثر بر ايجاد مدرسه پژوهش محور از نگاه  مطالعات و تحقیقات</vt:lpstr>
      <vt:lpstr>اهداف پژوهش</vt:lpstr>
      <vt:lpstr>سوالات پژوهش</vt:lpstr>
      <vt:lpstr>Slide 13</vt:lpstr>
      <vt:lpstr>نمونه گیری:</vt:lpstr>
      <vt:lpstr>ابزار گردآوری داده ها</vt:lpstr>
      <vt:lpstr>روایی و پایایی ابزارهای پژوهش</vt:lpstr>
      <vt:lpstr>تجزیه و تحلیل داده‌ها </vt:lpstr>
      <vt:lpstr>يافته هاي پژوهش 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سوال سوم: اعتبارالگوي ارائه شده برای مدرسه پژوهش محور به چه میزان است ؟</vt:lpstr>
      <vt:lpstr>شاخص نیکویی برازش:</vt:lpstr>
      <vt:lpstr>Slide 29</vt:lpstr>
      <vt:lpstr>سؤال چهارم : وضعیت موجود مدارس متوسطه دخترانه شهر تهران بر اساس الگوي پیشنهادی چگونه است؟ </vt:lpstr>
      <vt:lpstr>جمع بندي نهايي(مستخرج از بخش كيفي):</vt:lpstr>
      <vt:lpstr>Slide 32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عنوان رساله</dc:title>
  <dc:creator>Shohreh</dc:creator>
  <cp:lastModifiedBy>Ghorbani</cp:lastModifiedBy>
  <cp:revision>141</cp:revision>
  <cp:lastPrinted>2019-02-03T14:17:02Z</cp:lastPrinted>
  <dcterms:created xsi:type="dcterms:W3CDTF">2017-04-06T04:32:57Z</dcterms:created>
  <dcterms:modified xsi:type="dcterms:W3CDTF">2019-02-20T11:36:46Z</dcterms:modified>
</cp:coreProperties>
</file>