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0" r:id="rId2"/>
  </p:sldMasterIdLst>
  <p:sldIdLst>
    <p:sldId id="324" r:id="rId3"/>
    <p:sldId id="258" r:id="rId4"/>
    <p:sldId id="299" r:id="rId5"/>
    <p:sldId id="303" r:id="rId6"/>
    <p:sldId id="319" r:id="rId7"/>
    <p:sldId id="307" r:id="rId8"/>
    <p:sldId id="308" r:id="rId9"/>
    <p:sldId id="309" r:id="rId10"/>
    <p:sldId id="322" r:id="rId11"/>
    <p:sldId id="300" r:id="rId12"/>
    <p:sldId id="302" r:id="rId13"/>
    <p:sldId id="292" r:id="rId14"/>
    <p:sldId id="259" r:id="rId15"/>
    <p:sldId id="320" r:id="rId16"/>
    <p:sldId id="294" r:id="rId17"/>
    <p:sldId id="295" r:id="rId18"/>
    <p:sldId id="296" r:id="rId19"/>
    <p:sldId id="297" r:id="rId20"/>
    <p:sldId id="280" r:id="rId21"/>
    <p:sldId id="310" r:id="rId22"/>
    <p:sldId id="312" r:id="rId23"/>
    <p:sldId id="284" r:id="rId24"/>
    <p:sldId id="290" r:id="rId25"/>
    <p:sldId id="32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6000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93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5005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6803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6960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8538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685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9649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0829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1617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573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340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18405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7829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9991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28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928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745" y="420414"/>
            <a:ext cx="8517258" cy="6337738"/>
          </a:xfrm>
          <a:ln>
            <a:solidFill>
              <a:srgbClr val="FFC000"/>
            </a:solidFill>
          </a:ln>
        </p:spPr>
        <p:txBody>
          <a:bodyPr/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fa-IR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cs typeface="Arial" panose="020B0604020202020204" pitchFamily="34" charset="0"/>
              </a:rPr>
              <a:t>بسم الله الرحمن الرحیم</a:t>
            </a:r>
            <a:br>
              <a:rPr lang="fa-IR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cs typeface="Arial" panose="020B0604020202020204" pitchFamily="34" charset="0"/>
              </a:rPr>
            </a:br>
            <a:r>
              <a:rPr lang="fa-IR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cs typeface="Arial" panose="020B0604020202020204" pitchFamily="34" charset="0"/>
              </a:rPr>
              <a:t/>
            </a:r>
            <a:br>
              <a:rPr lang="fa-IR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cs typeface="Arial" panose="020B0604020202020204" pitchFamily="34" charset="0"/>
              </a:rPr>
            </a:br>
            <a:r>
              <a:rPr lang="fa-IR" sz="40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cs typeface="B Farnaz" panose="00000400000000000000" pitchFamily="2" charset="-78"/>
              </a:rPr>
              <a:t>موضوع:</a:t>
            </a:r>
            <a:r>
              <a:rPr lang="fa-IR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cs typeface="Arial" panose="020B0604020202020204" pitchFamily="34" charset="0"/>
              </a:rPr>
              <a:t/>
            </a:r>
            <a:br>
              <a:rPr lang="fa-IR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cs typeface="Arial" panose="020B0604020202020204" pitchFamily="34" charset="0"/>
              </a:rPr>
            </a:br>
            <a:r>
              <a:rPr lang="fa-IR" sz="3200" b="1" dirty="0" smtClean="0">
                <a:solidFill>
                  <a:prstClr val="black"/>
                </a:solidFill>
                <a:latin typeface="Garamond" panose="02020404030301010803"/>
                <a:ea typeface="+mn-ea"/>
                <a:cs typeface="B Koodak" panose="00000700000000000000" pitchFamily="2" charset="-78"/>
              </a:rPr>
              <a:t>بررسی </a:t>
            </a:r>
            <a:r>
              <a:rPr lang="fa-IR" sz="3200" b="1" dirty="0">
                <a:solidFill>
                  <a:prstClr val="black"/>
                </a:solidFill>
                <a:latin typeface="Garamond" panose="02020404030301010803"/>
                <a:ea typeface="+mn-ea"/>
                <a:cs typeface="B Koodak" panose="00000700000000000000" pitchFamily="2" charset="-78"/>
              </a:rPr>
              <a:t>ابعاد توسعه فرهنگ پژوهش در مدرسه</a:t>
            </a:r>
            <a:br>
              <a:rPr lang="fa-IR" sz="3200" b="1" dirty="0">
                <a:solidFill>
                  <a:prstClr val="black"/>
                </a:solidFill>
                <a:latin typeface="Garamond" panose="02020404030301010803"/>
                <a:ea typeface="+mn-ea"/>
                <a:cs typeface="B Koodak" panose="00000700000000000000" pitchFamily="2" charset="-78"/>
              </a:rPr>
            </a:br>
            <a:r>
              <a:rPr lang="fa-IR" sz="2600" b="1" dirty="0">
                <a:solidFill>
                  <a:prstClr val="black"/>
                </a:solidFill>
                <a:latin typeface="Garamond" panose="02020404030301010803"/>
                <a:ea typeface="+mn-ea"/>
                <a:cs typeface="B Koodak" panose="00000700000000000000" pitchFamily="2" charset="-78"/>
              </a:rPr>
              <a:t>گامی به سوی مدرسه به مثابه سازمان </a:t>
            </a:r>
            <a:r>
              <a:rPr lang="fa-IR" sz="2600" b="1" dirty="0" smtClean="0">
                <a:solidFill>
                  <a:prstClr val="black"/>
                </a:solidFill>
                <a:latin typeface="Garamond" panose="02020404030301010803"/>
                <a:ea typeface="+mn-ea"/>
                <a:cs typeface="B Koodak" panose="00000700000000000000" pitchFamily="2" charset="-78"/>
              </a:rPr>
              <a:t>پژوهنده</a:t>
            </a:r>
            <a:br>
              <a:rPr lang="fa-IR" sz="2600" b="1" dirty="0" smtClean="0">
                <a:solidFill>
                  <a:prstClr val="black"/>
                </a:solidFill>
                <a:latin typeface="Garamond" panose="02020404030301010803"/>
                <a:ea typeface="+mn-ea"/>
                <a:cs typeface="B Koodak" panose="00000700000000000000" pitchFamily="2" charset="-78"/>
              </a:rPr>
            </a:br>
            <a:r>
              <a:rPr lang="fa-IR" sz="2600" b="1" dirty="0">
                <a:solidFill>
                  <a:prstClr val="black"/>
                </a:solidFill>
                <a:latin typeface="Garamond" panose="02020404030301010803"/>
                <a:ea typeface="+mn-ea"/>
                <a:cs typeface="B Koodak" panose="00000700000000000000" pitchFamily="2" charset="-78"/>
              </a:rPr>
              <a:t/>
            </a:r>
            <a:br>
              <a:rPr lang="fa-IR" sz="2600" b="1" dirty="0">
                <a:solidFill>
                  <a:prstClr val="black"/>
                </a:solidFill>
                <a:latin typeface="Garamond" panose="02020404030301010803"/>
                <a:ea typeface="+mn-ea"/>
                <a:cs typeface="B Koodak" panose="00000700000000000000" pitchFamily="2" charset="-78"/>
              </a:rPr>
            </a:br>
            <a:r>
              <a:rPr lang="fa-IR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cs typeface="B Farnaz" panose="00000400000000000000" pitchFamily="2" charset="-78"/>
              </a:rPr>
              <a:t>ارائه:</a:t>
            </a:r>
            <a:r>
              <a:rPr lang="fa-IR" sz="2600" b="1" dirty="0">
                <a:solidFill>
                  <a:prstClr val="black"/>
                </a:solidFill>
                <a:latin typeface="Garamond" panose="02020404030301010803"/>
                <a:ea typeface="+mn-ea"/>
                <a:cs typeface="B Koodak" panose="00000700000000000000" pitchFamily="2" charset="-78"/>
              </a:rPr>
              <a:t/>
            </a:r>
            <a:br>
              <a:rPr lang="fa-IR" sz="2600" b="1" dirty="0">
                <a:solidFill>
                  <a:prstClr val="black"/>
                </a:solidFill>
                <a:latin typeface="Garamond" panose="02020404030301010803"/>
                <a:ea typeface="+mn-ea"/>
                <a:cs typeface="B Koodak" panose="00000700000000000000" pitchFamily="2" charset="-78"/>
              </a:rPr>
            </a:br>
            <a:r>
              <a:rPr lang="fa-IR" sz="2600" b="1" dirty="0">
                <a:solidFill>
                  <a:prstClr val="black"/>
                </a:solidFill>
                <a:latin typeface="Garamond" panose="02020404030301010803"/>
                <a:ea typeface="+mn-ea"/>
                <a:cs typeface="B Koodak" panose="00000700000000000000" pitchFamily="2" charset="-78"/>
              </a:rPr>
              <a:t>دکتر حسن </a:t>
            </a:r>
            <a:r>
              <a:rPr lang="fa-IR" sz="2600" b="1" dirty="0" smtClean="0">
                <a:solidFill>
                  <a:prstClr val="black"/>
                </a:solidFill>
                <a:latin typeface="Garamond" panose="02020404030301010803"/>
                <a:ea typeface="+mn-ea"/>
                <a:cs typeface="B Koodak" panose="00000700000000000000" pitchFamily="2" charset="-78"/>
              </a:rPr>
              <a:t>مظاهری</a:t>
            </a:r>
            <a:br>
              <a:rPr lang="fa-IR" sz="2600" b="1" dirty="0" smtClean="0">
                <a:solidFill>
                  <a:prstClr val="black"/>
                </a:solidFill>
                <a:latin typeface="Garamond" panose="02020404030301010803"/>
                <a:ea typeface="+mn-ea"/>
                <a:cs typeface="B Koodak" panose="00000700000000000000" pitchFamily="2" charset="-78"/>
              </a:rPr>
            </a:br>
            <a:r>
              <a:rPr lang="fa-IR" sz="2600" b="1" dirty="0" smtClean="0">
                <a:solidFill>
                  <a:prstClr val="black"/>
                </a:solidFill>
                <a:latin typeface="Garamond" panose="02020404030301010803"/>
                <a:ea typeface="+mn-ea"/>
                <a:cs typeface="B Koodak" panose="00000700000000000000" pitchFamily="2" charset="-78"/>
              </a:rPr>
              <a:t/>
            </a:r>
            <a:br>
              <a:rPr lang="fa-IR" sz="2600" b="1" dirty="0" smtClean="0">
                <a:solidFill>
                  <a:prstClr val="black"/>
                </a:solidFill>
                <a:latin typeface="Garamond" panose="02020404030301010803"/>
                <a:ea typeface="+mn-ea"/>
                <a:cs typeface="B Koodak" panose="00000700000000000000" pitchFamily="2" charset="-78"/>
              </a:rPr>
            </a:br>
            <a:r>
              <a:rPr lang="fa-IR" sz="2600" b="1" dirty="0" smtClean="0">
                <a:solidFill>
                  <a:prstClr val="black"/>
                </a:solidFill>
                <a:latin typeface="Garamond" panose="02020404030301010803"/>
                <a:ea typeface="+mn-ea"/>
                <a:cs typeface="B Koodak" panose="00000700000000000000" pitchFamily="2" charset="-78"/>
              </a:rPr>
              <a:t>زمستان 1379</a:t>
            </a:r>
            <a:endParaRPr lang="fa-IR" dirty="0"/>
          </a:p>
        </p:txBody>
      </p:sp>
      <p:pic>
        <p:nvPicPr>
          <p:cNvPr id="4" name="customer-logo" descr="http://185.171.52.134/centerjson/downloadLogo.action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784" y="1145774"/>
            <a:ext cx="809625" cy="112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2495" y="1403605"/>
            <a:ext cx="10858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6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14529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C00000"/>
                </a:solidFill>
                <a:cs typeface="B Koodak" panose="00000700000000000000" pitchFamily="2" charset="-78"/>
              </a:rPr>
              <a:t>دستاورد و کارکرد </a:t>
            </a:r>
            <a:r>
              <a:rPr lang="fa-IR" sz="3600" dirty="0">
                <a:solidFill>
                  <a:srgbClr val="C00000"/>
                </a:solidFill>
                <a:cs typeface="B Koodak" panose="00000700000000000000" pitchFamily="2" charset="-78"/>
              </a:rPr>
              <a:t>زیرنظام پژوهش و ارزشیابی در </a:t>
            </a:r>
            <a:r>
              <a:rPr lang="fa-IR" sz="3600" dirty="0" smtClean="0">
                <a:solidFill>
                  <a:srgbClr val="C00000"/>
                </a:solidFill>
                <a:cs typeface="B Koodak" panose="00000700000000000000" pitchFamily="2" charset="-78"/>
              </a:rPr>
              <a:t>مدرسه</a:t>
            </a:r>
            <a:br>
              <a:rPr lang="fa-IR" sz="3600" dirty="0" smtClean="0">
                <a:solidFill>
                  <a:srgbClr val="C00000"/>
                </a:solidFill>
                <a:cs typeface="B Koodak" panose="00000700000000000000" pitchFamily="2" charset="-78"/>
              </a:rPr>
            </a:br>
            <a:r>
              <a:rPr lang="fa-IR" sz="2400" b="1" dirty="0">
                <a:solidFill>
                  <a:srgbClr val="C00000"/>
                </a:solidFill>
                <a:cs typeface="B Koodak" panose="00000700000000000000" pitchFamily="2" charset="-78"/>
              </a:rPr>
              <a:t>(برگرفته از زیرنظام):</a:t>
            </a:r>
            <a:endParaRPr lang="fa-IR" sz="3600" dirty="0">
              <a:solidFill>
                <a:srgbClr val="C00000"/>
              </a:solidFill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ar-SA" dirty="0">
                <a:cs typeface="B Nazanin" panose="00000400000000000000" pitchFamily="2" charset="-78"/>
              </a:rPr>
              <a:t>نتيجه و اثر عمل زير نظام پژوهش و ارزشيابي تربيتي در جهت بهبود و تسهيل رسالت و کارکردهاي نظام </a:t>
            </a:r>
            <a:r>
              <a:rPr lang="ar-SA" dirty="0" smtClean="0">
                <a:cs typeface="B Nazanin" panose="00000400000000000000" pitchFamily="2" charset="-78"/>
              </a:rPr>
              <a:t>تربيت</a:t>
            </a:r>
            <a:r>
              <a:rPr lang="fa-IR" dirty="0" smtClean="0">
                <a:cs typeface="B Nazanin" panose="00000400000000000000" pitchFamily="2" charset="-78"/>
              </a:rPr>
              <a:t>ی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en-US" dirty="0">
                <a:cs typeface="B Nazanin" panose="00000400000000000000" pitchFamily="2" charset="-78"/>
              </a:rPr>
              <a:t>- </a:t>
            </a:r>
            <a:r>
              <a:rPr lang="ar-SA" dirty="0">
                <a:cs typeface="B Nazanin" panose="00000400000000000000" pitchFamily="2" charset="-78"/>
              </a:rPr>
              <a:t>بويژه درسطح </a:t>
            </a:r>
            <a:r>
              <a:rPr lang="ar-SA" dirty="0" smtClean="0">
                <a:cs typeface="B Nazanin" panose="00000400000000000000" pitchFamily="2" charset="-78"/>
              </a:rPr>
              <a:t>مدرسه</a:t>
            </a:r>
            <a:r>
              <a:rPr lang="fa-IR" dirty="0" smtClean="0">
                <a:cs typeface="B Nazanin" panose="00000400000000000000" pitchFamily="2" charset="-78"/>
              </a:rPr>
              <a:t>- </a:t>
            </a:r>
            <a:r>
              <a:rPr lang="ar-SA" dirty="0" smtClean="0">
                <a:cs typeface="B Nazanin" panose="00000400000000000000" pitchFamily="2" charset="-78"/>
              </a:rPr>
              <a:t>به </a:t>
            </a:r>
            <a:r>
              <a:rPr lang="ar-SA" dirty="0">
                <a:cs typeface="B Nazanin" panose="00000400000000000000" pitchFamily="2" charset="-78"/>
              </a:rPr>
              <a:t>عنوان </a:t>
            </a:r>
            <a:r>
              <a:rPr lang="ar-SA" b="1" u="sng" dirty="0">
                <a:cs typeface="B Nazanin" panose="00000400000000000000" pitchFamily="2" charset="-78"/>
              </a:rPr>
              <a:t>زمينه اي براي تحقق اهداف تربيت در ساحتهاي مختلف </a:t>
            </a:r>
            <a:r>
              <a:rPr lang="ar-SA" dirty="0">
                <a:cs typeface="B Nazanin" panose="00000400000000000000" pitchFamily="2" charset="-78"/>
              </a:rPr>
              <a:t>بوده </a:t>
            </a:r>
            <a:r>
              <a:rPr lang="ar-SA" dirty="0" smtClean="0">
                <a:cs typeface="B Nazanin" panose="00000400000000000000" pitchFamily="2" charset="-78"/>
              </a:rPr>
              <a:t>اس</a:t>
            </a:r>
            <a:r>
              <a:rPr lang="fa-IR" dirty="0" smtClean="0">
                <a:cs typeface="B Nazanin" panose="00000400000000000000" pitchFamily="2" charset="-78"/>
              </a:rPr>
              <a:t>ت. </a:t>
            </a:r>
          </a:p>
          <a:p>
            <a:pPr algn="just"/>
            <a:r>
              <a:rPr lang="ar-SA" dirty="0" smtClean="0">
                <a:cs typeface="B Nazanin" panose="00000400000000000000" pitchFamily="2" charset="-78"/>
              </a:rPr>
              <a:t>بر </a:t>
            </a:r>
            <a:r>
              <a:rPr lang="ar-SA" dirty="0">
                <a:cs typeface="B Nazanin" panose="00000400000000000000" pitchFamily="2" charset="-78"/>
              </a:rPr>
              <a:t>اين اساس، زير نظام پژوهش و ارزشيابي </a:t>
            </a:r>
            <a:r>
              <a:rPr lang="ar-SA" b="1" u="sng" dirty="0">
                <a:cs typeface="B Nazanin" panose="00000400000000000000" pitchFamily="2" charset="-78"/>
              </a:rPr>
              <a:t>متعهد به بهبود عمل تربيتي </a:t>
            </a:r>
            <a:r>
              <a:rPr lang="ar-SA" dirty="0">
                <a:cs typeface="B Nazanin" panose="00000400000000000000" pitchFamily="2" charset="-78"/>
              </a:rPr>
              <a:t>بر اساس اهداف و آرمانهاي محوله است و </a:t>
            </a:r>
            <a:r>
              <a:rPr lang="ar-SA" u="sng" dirty="0">
                <a:cs typeface="B Nazanin" panose="00000400000000000000" pitchFamily="2" charset="-78"/>
              </a:rPr>
              <a:t>موضوعيت و مشروعيت آن </a:t>
            </a:r>
            <a:r>
              <a:rPr lang="ar-SA" dirty="0">
                <a:cs typeface="B Nazanin" panose="00000400000000000000" pitchFamily="2" charset="-78"/>
              </a:rPr>
              <a:t>به ويژه در سطح نظام </a:t>
            </a:r>
            <a:r>
              <a:rPr lang="ar-SA" dirty="0" smtClean="0">
                <a:cs typeface="B Nazanin" panose="00000400000000000000" pitchFamily="2" charset="-78"/>
              </a:rPr>
              <a:t>تربيتي </a:t>
            </a:r>
            <a:r>
              <a:rPr lang="ar-SA" dirty="0">
                <a:cs typeface="B Nazanin" panose="00000400000000000000" pitchFamily="2" charset="-78"/>
              </a:rPr>
              <a:t>منوط به حرکت در اين چارچوب و جهت </a:t>
            </a:r>
            <a:r>
              <a:rPr lang="ar-SA" dirty="0" smtClean="0">
                <a:cs typeface="B Nazanin" panose="00000400000000000000" pitchFamily="2" charset="-78"/>
              </a:rPr>
              <a:t>است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algn="just"/>
            <a:r>
              <a:rPr lang="ar-SA" dirty="0" smtClean="0">
                <a:cs typeface="B Nazanin" panose="00000400000000000000" pitchFamily="2" charset="-78"/>
              </a:rPr>
              <a:t>در </a:t>
            </a:r>
            <a:r>
              <a:rPr lang="ar-SA" dirty="0">
                <a:cs typeface="B Nazanin" panose="00000400000000000000" pitchFamily="2" charset="-78"/>
              </a:rPr>
              <a:t>طي دهه هاي اخير عبارت </a:t>
            </a:r>
            <a:r>
              <a:rPr lang="ar-SA" b="1" u="sng" dirty="0">
                <a:cs typeface="B Nazanin" panose="00000400000000000000" pitchFamily="2" charset="-78"/>
              </a:rPr>
              <a:t>پژوهش براي عمل</a:t>
            </a:r>
            <a:r>
              <a:rPr lang="ar-SA" dirty="0">
                <a:cs typeface="B Nazanin" panose="00000400000000000000" pitchFamily="2" charset="-78"/>
              </a:rPr>
              <a:t>، رايج ترين و پر کاربردترين عبارتي است که از پس دغدغه هاي موجود براي بکارگيري يافته هاي پژوهش تربيتي در عرصه اجرا و جلوگيري از انحراف و به هدر دادن منابع در حوزه تحقيقات تربيتي شنيده مي شود</a:t>
            </a:r>
            <a:r>
              <a:rPr lang="en-US" dirty="0">
                <a:cs typeface="B Nazanin" panose="00000400000000000000" pitchFamily="2" charset="-78"/>
              </a:rPr>
              <a:t>.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796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>
                <a:solidFill>
                  <a:srgbClr val="C00000"/>
                </a:solidFill>
                <a:cs typeface="B Koodak" panose="00000700000000000000" pitchFamily="2" charset="-78"/>
              </a:rPr>
              <a:t>ادامه دستاورد وکارکرد زیرنظام پژوهش و ارزشیابی در </a:t>
            </a:r>
            <a:r>
              <a:rPr lang="fa-IR" sz="3600" dirty="0" smtClean="0">
                <a:solidFill>
                  <a:srgbClr val="C00000"/>
                </a:solidFill>
                <a:cs typeface="B Koodak" panose="00000700000000000000" pitchFamily="2" charset="-78"/>
              </a:rPr>
              <a:t>مدرسه</a:t>
            </a:r>
            <a:br>
              <a:rPr lang="fa-IR" sz="3600" dirty="0" smtClean="0">
                <a:solidFill>
                  <a:srgbClr val="C00000"/>
                </a:solidFill>
                <a:cs typeface="B Koodak" panose="00000700000000000000" pitchFamily="2" charset="-78"/>
              </a:rPr>
            </a:br>
            <a:r>
              <a:rPr lang="fa-IR" sz="2400" b="1" dirty="0">
                <a:solidFill>
                  <a:srgbClr val="C00000"/>
                </a:solidFill>
                <a:cs typeface="B Koodak" panose="00000700000000000000" pitchFamily="2" charset="-78"/>
              </a:rPr>
              <a:t>(برگرفته از زیرنظام):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296" y="2385848"/>
            <a:ext cx="10520855" cy="3490020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ar-SA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بر اين اساس مديريت حوزه پژوهش </a:t>
            </a:r>
            <a:r>
              <a:rPr lang="ar-SA" u="sng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هدايت منابع را در مسير توليد</a:t>
            </a:r>
            <a:r>
              <a:rPr lang="fa-IR" u="sng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ِ</a:t>
            </a:r>
            <a:r>
              <a:rPr lang="ar-SA" u="sng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 دانشي </a:t>
            </a:r>
            <a:r>
              <a:rPr lang="ar-SA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بر عهده دارد كه بتواند سرانجام در مسير تأثيرگذاري بر </a:t>
            </a:r>
            <a:r>
              <a:rPr lang="ar-SA" u="sng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عمليات تربيتي </a:t>
            </a:r>
            <a:r>
              <a:rPr lang="ar-SA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مورد استفاده كارگزاران قرار گيرد و به تسهيل کارکردهاي نظام تربيت</a:t>
            </a:r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ی</a:t>
            </a:r>
            <a:r>
              <a:rPr lang="ar-SA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 کمک روشني کند(دانش كاربردي)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 </a:t>
            </a:r>
            <a:r>
              <a:rPr lang="ar-SA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و اصولا درستي پژوهش و ارزشيابي تربيتي </a:t>
            </a:r>
            <a:r>
              <a:rPr lang="ar-SA" u="sng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در پيوند با عمل </a:t>
            </a:r>
            <a:r>
              <a:rPr lang="ar-SA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آشکار مي شود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. </a:t>
            </a:r>
            <a:r>
              <a:rPr lang="ar-SA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پژوهش و ارزشيابي خوب با فراهم سازي زمينه براي توسعه کارکردهاي نظام تربيت رسمي و عمومي، نقش و تاثير خود را نمايان مي سازد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.</a:t>
            </a:r>
          </a:p>
          <a:p>
            <a:pPr algn="just"/>
            <a:r>
              <a:rPr lang="ar-SA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تحقق اين هدف و کوشش در انجام اين تعهد در نظام تربيت رسمي و عمومي، به نوبه خود مستلزم </a:t>
            </a:r>
            <a:r>
              <a:rPr lang="ar-SA" u="sng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توجه اصلي پژوهش و ارزشيابي به بهبود كيفيت تربيت رسمي و عمومي </a:t>
            </a:r>
            <a:r>
              <a:rPr lang="ar-SA" u="sng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و</a:t>
            </a:r>
            <a:r>
              <a:rPr lang="fa-IR" u="sng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 </a:t>
            </a:r>
            <a:r>
              <a:rPr lang="ar-SA" u="sng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بهبود </a:t>
            </a:r>
            <a:r>
              <a:rPr lang="ar-SA" u="sng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كيفيت تدريس در درون كلاسهاي درس است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.</a:t>
            </a:r>
          </a:p>
          <a:p>
            <a:pPr algn="just"/>
            <a:r>
              <a:rPr lang="ar-SA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بنابراين </a:t>
            </a:r>
            <a:r>
              <a:rPr lang="ar-SA" u="sng" dirty="0">
                <a:solidFill>
                  <a:srgbClr val="7030A0"/>
                </a:solidFill>
                <a:cs typeface="B Nazanin" panose="00000400000000000000" pitchFamily="2" charset="-78"/>
              </a:rPr>
              <a:t>ارتباط </a:t>
            </a:r>
            <a:r>
              <a:rPr lang="fa-IR" u="sng" dirty="0" smtClean="0">
                <a:solidFill>
                  <a:srgbClr val="7030A0"/>
                </a:solidFill>
                <a:cs typeface="B Nazanin" panose="00000400000000000000" pitchFamily="2" charset="-78"/>
              </a:rPr>
              <a:t>این زیرنظام </a:t>
            </a:r>
            <a:r>
              <a:rPr lang="ar-SA" u="sng" dirty="0" smtClean="0">
                <a:solidFill>
                  <a:srgbClr val="7030A0"/>
                </a:solidFill>
                <a:cs typeface="B Nazanin" panose="00000400000000000000" pitchFamily="2" charset="-78"/>
              </a:rPr>
              <a:t>با </a:t>
            </a:r>
            <a:r>
              <a:rPr lang="ar-SA" u="sng" dirty="0">
                <a:solidFill>
                  <a:srgbClr val="7030A0"/>
                </a:solidFill>
                <a:cs typeface="B Nazanin" panose="00000400000000000000" pitchFamily="2" charset="-78"/>
              </a:rPr>
              <a:t>مدرسه </a:t>
            </a:r>
            <a:r>
              <a:rPr lang="fa-IR" u="sng" dirty="0">
                <a:solidFill>
                  <a:srgbClr val="7030A0"/>
                </a:solidFill>
                <a:cs typeface="B Nazanin" panose="00000400000000000000" pitchFamily="2" charset="-78"/>
              </a:rPr>
              <a:t>باید </a:t>
            </a:r>
            <a:r>
              <a:rPr lang="ar-SA" u="sng" dirty="0">
                <a:solidFill>
                  <a:srgbClr val="7030A0"/>
                </a:solidFill>
                <a:cs typeface="B Nazanin" panose="00000400000000000000" pitchFamily="2" charset="-78"/>
              </a:rPr>
              <a:t> بيش از پيش و بصورتي نظام مند تعريف و مورد توجه قرار گيرد</a:t>
            </a:r>
            <a:r>
              <a:rPr lang="en-US" u="sng" dirty="0">
                <a:solidFill>
                  <a:srgbClr val="7030A0"/>
                </a:solidFill>
                <a:cs typeface="B Nazanin" panose="00000400000000000000" pitchFamily="2" charset="-78"/>
              </a:rPr>
              <a:t>.</a:t>
            </a:r>
            <a:r>
              <a:rPr lang="ar-SA" u="sng" dirty="0">
                <a:solidFill>
                  <a:srgbClr val="7030A0"/>
                </a:solidFill>
                <a:cs typeface="B Nazanin" panose="00000400000000000000" pitchFamily="2" charset="-78"/>
              </a:rPr>
              <a:t> </a:t>
            </a:r>
            <a:endParaRPr lang="fa-IR" u="sng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561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C00000"/>
                </a:solidFill>
                <a:cs typeface="B Koodak" panose="00000700000000000000" pitchFamily="2" charset="-78"/>
              </a:rPr>
              <a:t>ضرورت و اهمیت توسعه فرهنگ پژوهش در مدرسه</a:t>
            </a:r>
            <a:br>
              <a:rPr lang="fa-IR" sz="3600" dirty="0" smtClean="0">
                <a:solidFill>
                  <a:srgbClr val="C00000"/>
                </a:solidFill>
                <a:cs typeface="B Koodak" panose="00000700000000000000" pitchFamily="2" charset="-78"/>
              </a:rPr>
            </a:br>
            <a:r>
              <a:rPr lang="fa-IR" sz="2800" dirty="0" smtClean="0">
                <a:solidFill>
                  <a:srgbClr val="C00000"/>
                </a:solidFill>
                <a:cs typeface="B Koodak" panose="00000700000000000000" pitchFamily="2" charset="-78"/>
              </a:rPr>
              <a:t>(فارغ از سند زیرنظام)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>
              <a:lnSpc>
                <a:spcPct val="150000"/>
              </a:lnSpc>
              <a:buClr>
                <a:srgbClr val="83992A"/>
              </a:buClr>
            </a:pPr>
            <a:r>
              <a:rPr lang="fa-IR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تاکید مقام عالی وزارت در هفته پژوهش بر ایده </a:t>
            </a:r>
            <a:r>
              <a:rPr lang="fa-IR" b="1" u="sng" dirty="0" smtClean="0">
                <a:solidFill>
                  <a:srgbClr val="7030A0"/>
                </a:solidFill>
                <a:cs typeface="B Nazanin" panose="00000400000000000000" pitchFamily="2" charset="-78"/>
              </a:rPr>
              <a:t>مدرسه به مثابه سازمان پژوهنده</a:t>
            </a:r>
          </a:p>
          <a:p>
            <a:pPr lvl="0" algn="just">
              <a:lnSpc>
                <a:spcPct val="150000"/>
              </a:lnSpc>
              <a:buClr>
                <a:srgbClr val="83992A"/>
              </a:buClr>
            </a:pPr>
            <a:r>
              <a:rPr lang="fa-IR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توسعه پژوهش در فرایند یاددهی یادگیری، منجر به تعمیق و تحکیم یادگیری است. </a:t>
            </a:r>
          </a:p>
          <a:p>
            <a:pPr marL="0" lvl="0" indent="0" algn="just">
              <a:lnSpc>
                <a:spcPct val="150000"/>
              </a:lnSpc>
              <a:buClr>
                <a:srgbClr val="83992A"/>
              </a:buClr>
              <a:buNone/>
            </a:pPr>
            <a:r>
              <a:rPr lang="fa-IR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      </a:t>
            </a:r>
            <a:r>
              <a:rPr lang="fa-IR" b="1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-- با بهره مندی از روشهای تدریس حل مساله، اکتشافی و ... </a:t>
            </a:r>
          </a:p>
          <a:p>
            <a:pPr marL="0" lvl="0" indent="0" algn="just">
              <a:lnSpc>
                <a:spcPct val="150000"/>
              </a:lnSpc>
              <a:buClr>
                <a:srgbClr val="83992A"/>
              </a:buClr>
              <a:buNone/>
            </a:pPr>
            <a:r>
              <a:rPr lang="fa-IR" b="1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       -- </a:t>
            </a:r>
            <a:r>
              <a:rPr lang="fa-IR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توسعه </a:t>
            </a:r>
            <a:r>
              <a:rPr lang="fa-IR" b="1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محیط یادگیری فراتر از کلاس درس:  کتابخانه، آزمایشگاه، برنامه های بازدید، اردو</a:t>
            </a:r>
            <a:r>
              <a:rPr lang="fa-IR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،...</a:t>
            </a:r>
          </a:p>
          <a:p>
            <a:pPr lvl="0" algn="just">
              <a:buClr>
                <a:srgbClr val="83992A"/>
              </a:buClr>
            </a:pPr>
            <a:r>
              <a:rPr lang="fa-IR" b="1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  -- </a:t>
            </a: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Koodak" panose="00000700000000000000" pitchFamily="2" charset="-78"/>
              </a:rPr>
              <a:t>در </a:t>
            </a:r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cs typeface="B Koodak" panose="00000700000000000000" pitchFamily="2" charset="-78"/>
              </a:rPr>
              <a:t>این یادگیری، یادگیرنده محدود به دانش ارائه شده در کلاس درس نخواهد شد.</a:t>
            </a:r>
          </a:p>
          <a:p>
            <a:pPr marL="0" lvl="0" indent="0">
              <a:lnSpc>
                <a:spcPct val="150000"/>
              </a:lnSpc>
              <a:buClr>
                <a:srgbClr val="83992A"/>
              </a:buClr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5284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از جمله ویژگی های مدرسه پژوهنده</a:t>
            </a:r>
            <a:endParaRPr lang="fa-IR" dirty="0">
              <a:solidFill>
                <a:srgbClr val="C00000"/>
              </a:solidFill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dirty="0" smtClean="0">
                <a:cs typeface="B Koodak" panose="00000700000000000000" pitchFamily="2" charset="-78"/>
              </a:rPr>
              <a:t>مدرسه ای که تفکر، پرسشگری، جستجوگری و تحقیق (اقدام پژوهی، درس پژوهی، روایت نگاری و...) زمینه ساز تصمیم گیری و تعریف فرایندها و اقدام در مدرسه باشد.</a:t>
            </a:r>
          </a:p>
          <a:p>
            <a:pPr algn="just"/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Koodak" panose="00000700000000000000" pitchFamily="2" charset="-78"/>
              </a:rPr>
              <a:t>تفکر، کنجکاوی، پرسشگری، و پژوهش مبنای یادگیری </a:t>
            </a:r>
            <a:r>
              <a:rPr lang="fa-IR" dirty="0" smtClean="0">
                <a:cs typeface="B Koodak" panose="00000700000000000000" pitchFamily="2" charset="-78"/>
              </a:rPr>
              <a:t>دانش آموزان بوده که به مرور این شایستگی ها در آنها نهادینه خواهد شد.</a:t>
            </a:r>
          </a:p>
          <a:p>
            <a:pPr algn="just"/>
            <a:r>
              <a:rPr lang="fa-IR" dirty="0" smtClean="0">
                <a:cs typeface="B Koodak" panose="00000700000000000000" pitchFamily="2" charset="-78"/>
              </a:rPr>
              <a:t>فرایندها، محتواها و روشها همچون راهبردهای یاددهی یادگیری و ارزشیابی و ابزارهای یادگیری مبتنی بر پژوهش و تحقیق تدارک دیده شده اند.</a:t>
            </a:r>
            <a:endParaRPr lang="fa-IR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6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مساله اصلی:</a:t>
            </a:r>
            <a:endParaRPr lang="fa-IR" dirty="0">
              <a:solidFill>
                <a:srgbClr val="C00000"/>
              </a:solidFill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a-IR" sz="2800" dirty="0" smtClean="0">
                <a:cs typeface="B Nazanin" panose="00000400000000000000" pitchFamily="2" charset="-78"/>
              </a:rPr>
              <a:t>مساله اصلی این طرح، دستیابی به الگوی توسعه فرهنگ پژوهش در مدرسه و همچنین تعریف و تبیین مدل ارتباطی بخش پژوهش و ارزشیابی با مدرسه ( ارتباط ستاد و صف) با محوریت پژوهشگاه مطالعات آموزش و پرورش است.</a:t>
            </a:r>
          </a:p>
          <a:p>
            <a:pPr algn="just"/>
            <a:r>
              <a:rPr lang="fa-IR" sz="2800" dirty="0" smtClean="0">
                <a:cs typeface="B Nazanin" panose="00000400000000000000" pitchFamily="2" charset="-78"/>
              </a:rPr>
              <a:t>به عبارت دیگر استلزامات و سازو کارهای درون سازی و برون سازمانی توسعه فرهنگ پژوهش در مدرسه کدامند و پژوهشگاه مطالعات آموزش و پرورش در این حوزه چه نقشی را باید ایفا نماید؟ </a:t>
            </a:r>
          </a:p>
          <a:p>
            <a:pPr lvl="0" algn="just">
              <a:buClr>
                <a:srgbClr val="83992A"/>
              </a:buClr>
            </a:pPr>
            <a:r>
              <a:rPr lang="fa-IR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چگونه می توان با </a:t>
            </a:r>
            <a:r>
              <a:rPr lang="fa-I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عزمی مضاعف و همه­جانبه و با مشاركت ديگر معاونت­هاي حوزه ستادي و ادارات كل آموزش و پرورش استان­ها، </a:t>
            </a:r>
            <a:r>
              <a:rPr lang="fa-I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پژوهش­محوري </a:t>
            </a:r>
            <a:r>
              <a:rPr lang="fa-IR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را در </a:t>
            </a:r>
            <a:r>
              <a:rPr lang="fa-I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تمامی لایه­ها و سطوح گوناگون نظام تعلیم و تربیت ساری و </a:t>
            </a:r>
            <a:r>
              <a:rPr lang="fa-IR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جاری نمود</a:t>
            </a:r>
            <a:r>
              <a:rPr lang="fa-IR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جلوه عيني و ثمره اصلي آن كه همان </a:t>
            </a:r>
            <a:r>
              <a:rPr lang="fa-I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نهادینه شدن روحیه پژوهشگری</a:t>
            </a:r>
            <a:r>
              <a:rPr lang="fa-I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در معلمان و دانش­آموزان است، را شاهد </a:t>
            </a:r>
            <a:r>
              <a:rPr lang="fa-IR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باشيم؟. 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/>
            <a:endParaRPr lang="fa-IR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182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25040"/>
          </a:xfrm>
        </p:spPr>
        <p:txBody>
          <a:bodyPr>
            <a:normAutofit fontScale="90000"/>
          </a:bodyPr>
          <a:lstStyle/>
          <a:p>
            <a:pPr marL="285750" lvl="0" indent="-285750" algn="just">
              <a:lnSpc>
                <a:spcPct val="150000"/>
              </a:lnSpc>
              <a:spcBef>
                <a:spcPts val="1200"/>
              </a:spcBef>
              <a:buClr>
                <a:srgbClr val="83992A"/>
              </a:buClr>
              <a:buSzPct val="115000"/>
              <a:buFont typeface="Arial"/>
              <a:buChar char="•"/>
            </a:pPr>
            <a:r>
              <a:rPr lang="fa-IR" sz="4000" b="1" dirty="0" smtClean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/>
            </a:r>
            <a:br>
              <a:rPr lang="fa-IR" sz="4000" b="1" dirty="0" smtClean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</a:br>
            <a:r>
              <a:rPr lang="fa-IR" sz="2700" b="1" dirty="0" smtClean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هدف کلی: </a:t>
            </a:r>
            <a:r>
              <a:rPr lang="fa-IR" sz="2400" b="1" dirty="0" smtClean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بررسی </a:t>
            </a:r>
            <a:r>
              <a:rPr lang="fa-IR" sz="2400" b="1" dirty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ابعاد توسعه فرهنگ پژوهش در </a:t>
            </a:r>
            <a:r>
              <a:rPr lang="fa-IR" sz="2400" b="1" dirty="0" smtClean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مدرسه(مدرسه </a:t>
            </a:r>
            <a:r>
              <a:rPr lang="fa-IR" sz="2400" b="1" dirty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مثابه سازمان پژوهنده</a:t>
            </a:r>
            <a:r>
              <a:rPr lang="fa-IR" sz="2400" b="1" dirty="0" smtClean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  <a:r>
              <a:rPr lang="en-US" sz="2400" b="1" dirty="0" smtClean="0">
                <a:ln>
                  <a:noFill/>
                </a:ln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/>
            </a:r>
            <a:br>
              <a:rPr lang="en-US" sz="2400" b="1" dirty="0" smtClean="0">
                <a:ln>
                  <a:noFill/>
                </a:ln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en-US" sz="18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a-IR" sz="4000" b="1" dirty="0">
              <a:ln>
                <a:noFill/>
              </a:ln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048" y="1786759"/>
            <a:ext cx="10846676" cy="4456386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fa-IR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lvl="0" indent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a-IR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سوالات:</a:t>
            </a: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چه </a:t>
            </a:r>
            <a:r>
              <a:rPr lang="fa-I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عوامل درون­مدرسه­ای در توسعه پژوهش در سطح </a:t>
            </a:r>
            <a:r>
              <a:rPr lang="fa-IR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عناصر، فرایندها </a:t>
            </a:r>
            <a:r>
              <a:rPr lang="fa-I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رویه­های مدرسه موثرند؟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برنامه های کنونی مدرسه ای برای </a:t>
            </a:r>
            <a:r>
              <a:rPr lang="fa-I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توسعه پژوهش­ در سطح </a:t>
            </a:r>
            <a:r>
              <a:rPr lang="fa-IR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مدرسه کدامند؟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کدام بخش های حوزه </a:t>
            </a:r>
            <a:r>
              <a:rPr lang="fa-I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ستاد و صف در آموزش و پرورش جهت توسعه پژوهش در </a:t>
            </a:r>
            <a:r>
              <a:rPr lang="fa-IR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مدرسه بایستی همراهی اساسی داشته باشند؟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نهادها و عناصر مرتبط بیرون از آموزش و پرورش برای توسعه پژوهش در مدرسه چه مسئولیت و وظایفی دارند؟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نوع ماموریت و مدل ارتباطی پژوهشگاه مطالعات آموزش و پرورش به عنوان متولی پژوهش، برای توسعه فرهنگ پژوهش در مدرسه چگونه است؟  </a:t>
            </a:r>
            <a:r>
              <a:rPr lang="fa-IR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63072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181830"/>
            <a:ext cx="9601196" cy="941261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50000"/>
              </a:lnSpc>
              <a:spcBef>
                <a:spcPts val="1200"/>
              </a:spcBef>
            </a:pPr>
            <a:r>
              <a:rPr lang="fa-IR" sz="2000" b="1" dirty="0" smtClean="0">
                <a:ln>
                  <a:noFill/>
                </a:ln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/>
            </a:r>
            <a:br>
              <a:rPr lang="fa-IR" sz="2000" b="1" dirty="0" smtClean="0">
                <a:ln>
                  <a:noFill/>
                </a:ln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sz="2000" b="1" dirty="0" smtClean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سوال یک: </a:t>
            </a:r>
            <a:r>
              <a:rPr lang="fa-IR" sz="2000" b="1" dirty="0" smtClean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/>
            </a:r>
            <a:br>
              <a:rPr lang="fa-IR" sz="2000" b="1" dirty="0" smtClean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sz="2000" b="1" dirty="0" smtClean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چه عوامل </a:t>
            </a:r>
            <a:r>
              <a:rPr lang="fa-IR" sz="2000" b="1" dirty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درون­مدرسه­ای در توسعه پژوهش در سطح </a:t>
            </a:r>
            <a:r>
              <a:rPr lang="fa-IR" sz="2000" b="1" dirty="0" smtClean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مدرسه </a:t>
            </a:r>
            <a:r>
              <a:rPr lang="fa-IR" sz="2000" b="1" dirty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موثرند؟ </a:t>
            </a:r>
            <a:r>
              <a:rPr lang="en-US" sz="17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7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 algn="just">
              <a:buClr>
                <a:srgbClr val="83992A"/>
              </a:buClr>
            </a:pPr>
            <a:r>
              <a:rPr lang="fa-IR" sz="4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فرهنگ حاکم بر مدرسه:</a:t>
            </a:r>
          </a:p>
          <a:p>
            <a:pPr lvl="0" algn="just">
              <a:buClr>
                <a:srgbClr val="83992A"/>
              </a:buClr>
            </a:pPr>
            <a:r>
              <a:rPr lang="fa-IR" sz="4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مدیریت مدرسه</a:t>
            </a:r>
          </a:p>
          <a:p>
            <a:pPr lvl="0" algn="just">
              <a:buClr>
                <a:srgbClr val="83992A"/>
              </a:buClr>
            </a:pPr>
            <a:r>
              <a:rPr lang="fa-IR" sz="4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معلم</a:t>
            </a:r>
          </a:p>
          <a:p>
            <a:pPr lvl="0" algn="just">
              <a:buClr>
                <a:srgbClr val="83992A"/>
              </a:buClr>
            </a:pPr>
            <a:r>
              <a:rPr lang="fa-IR" sz="4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برنامه درسی در مدرسه</a:t>
            </a:r>
          </a:p>
          <a:p>
            <a:pPr lvl="0" algn="just">
              <a:buClr>
                <a:srgbClr val="83992A"/>
              </a:buClr>
            </a:pPr>
            <a:r>
              <a:rPr lang="fa-IR" sz="4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ارزشیابی پیشرفت تحصیلی</a:t>
            </a:r>
          </a:p>
          <a:p>
            <a:pPr lvl="0" algn="just">
              <a:buClr>
                <a:srgbClr val="83992A"/>
              </a:buClr>
            </a:pPr>
            <a:r>
              <a:rPr lang="fa-IR" sz="4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محیط یادگیری و امکانات:</a:t>
            </a:r>
          </a:p>
          <a:p>
            <a:pPr lvl="0" algn="just">
              <a:buClr>
                <a:srgbClr val="83992A"/>
              </a:buClr>
            </a:pPr>
            <a:r>
              <a:rPr lang="fa-IR" sz="4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دانش­آموزان:</a:t>
            </a:r>
          </a:p>
          <a:p>
            <a:pPr lvl="0" algn="just">
              <a:buClr>
                <a:srgbClr val="83992A"/>
              </a:buClr>
            </a:pPr>
            <a:r>
              <a:rPr lang="fa-IR" sz="4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ساختار و قوانین حاکم بر مدرسه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1317234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61848"/>
            <a:ext cx="9601196" cy="882869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50000"/>
              </a:lnSpc>
              <a:spcBef>
                <a:spcPts val="1200"/>
              </a:spcBef>
            </a:pPr>
            <a:r>
              <a:rPr lang="fa-IR" sz="2000" b="1" dirty="0" smtClean="0">
                <a:ln>
                  <a:noFill/>
                </a:ln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/>
            </a:r>
            <a:br>
              <a:rPr lang="fa-IR" sz="2000" b="1" dirty="0" smtClean="0">
                <a:ln>
                  <a:noFill/>
                </a:ln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sz="2000" b="1" dirty="0" smtClean="0">
                <a:ln>
                  <a:noFill/>
                </a:ln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سوال دو:</a:t>
            </a:r>
            <a:br>
              <a:rPr lang="fa-IR" sz="2000" b="1" dirty="0" smtClean="0">
                <a:ln>
                  <a:noFill/>
                </a:ln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sz="2000" b="1" dirty="0" smtClean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برنامه های کنونی توسعه پژوهش در سطح مدرسه کدامند؟</a:t>
            </a:r>
            <a:r>
              <a:rPr lang="en-US" sz="1700" dirty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700" dirty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a-I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44717"/>
            <a:ext cx="9971689" cy="4131151"/>
          </a:xfrm>
        </p:spPr>
        <p:txBody>
          <a:bodyPr>
            <a:normAutofit lnSpcReduction="10000"/>
          </a:bodyPr>
          <a:lstStyle/>
          <a:p>
            <a:pPr marL="17145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برنامه های در حال اجرا در مدرسه: </a:t>
            </a:r>
          </a:p>
          <a:p>
            <a:pPr marL="4572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fa-IR" b="1" dirty="0" smtClean="0"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4572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fa-IR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معلم­پژوهنده 97    </a:t>
            </a:r>
            <a:endParaRPr lang="en-US" sz="2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fa-IR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دانش­آموز پژوهشگر و فناور برگزیده  </a:t>
            </a:r>
            <a:endParaRPr lang="en-US" sz="2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fa-IR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طرح­های پژوهشی برتر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fa-IR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طرح جابر بن حیان</a:t>
            </a:r>
            <a:endParaRPr lang="en-US" sz="2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fa-IR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جشنواره خوارزمی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fa-IR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مسابقات فرهنگی و برنامه های دوره ابتدایی( داستان نویسی</a:t>
            </a:r>
            <a:r>
              <a:rPr lang="fa-IR" sz="2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،...)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fa-IR" sz="2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دیگر برنامه ها</a:t>
            </a:r>
          </a:p>
        </p:txBody>
      </p:sp>
    </p:spTree>
    <p:extLst>
      <p:ext uri="{BB962C8B-B14F-4D97-AF65-F5344CB8AC3E}">
        <p14:creationId xmlns:p14="http://schemas.microsoft.com/office/powerpoint/2010/main" xmlns="" val="2181680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50000"/>
              </a:lnSpc>
              <a:spcBef>
                <a:spcPts val="1200"/>
              </a:spcBef>
            </a:pPr>
            <a:r>
              <a:rPr lang="fa-IR" sz="2000" b="1" dirty="0" smtClean="0">
                <a:ln>
                  <a:noFill/>
                </a:ln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/>
            </a:r>
            <a:br>
              <a:rPr lang="fa-IR" sz="2000" b="1" dirty="0" smtClean="0">
                <a:ln>
                  <a:noFill/>
                </a:ln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sz="2000" b="1" dirty="0">
                <a:ln>
                  <a:noFill/>
                </a:ln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/>
            </a:r>
            <a:br>
              <a:rPr lang="fa-IR" sz="2000" b="1" dirty="0">
                <a:ln>
                  <a:noFill/>
                </a:ln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sz="2200" b="1" dirty="0" smtClean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سوال سه:</a:t>
            </a:r>
            <a:r>
              <a:rPr lang="fa-IR" sz="2000" b="1" dirty="0" smtClean="0">
                <a:ln>
                  <a:noFill/>
                </a:ln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/>
            </a:r>
            <a:br>
              <a:rPr lang="fa-IR" sz="2000" b="1" dirty="0" smtClean="0">
                <a:ln>
                  <a:noFill/>
                </a:ln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sz="2700" b="1" dirty="0" smtClean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ماموریت ستاد </a:t>
            </a:r>
            <a:r>
              <a:rPr lang="fa-IR" sz="2700" b="1" dirty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و صف </a:t>
            </a:r>
            <a:r>
              <a:rPr lang="fa-IR" sz="2700" b="1" dirty="0" smtClean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آموزش </a:t>
            </a:r>
            <a:r>
              <a:rPr lang="fa-IR" sz="2700" b="1" dirty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و پرورش جهت توسعه پژوهش در مدرسه </a:t>
            </a:r>
            <a:r>
              <a:rPr lang="fa-IR" sz="2700" b="1" dirty="0" smtClean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 </a:t>
            </a:r>
            <a:r>
              <a:rPr lang="en-US" sz="17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7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rgbClr val="83992A"/>
              </a:buClr>
            </a:pP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شورای عالی آ.پ در راستای همسویی مصوبات با یادگیری مبتنی بر پژوهش</a:t>
            </a:r>
          </a:p>
          <a:p>
            <a:pPr lvl="0">
              <a:buClr>
                <a:srgbClr val="83992A"/>
              </a:buClr>
            </a:pP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سازمان پژوهش و برنامه ریزی آموزشی (نظام برنامه ریزی درسی)</a:t>
            </a:r>
          </a:p>
          <a:p>
            <a:pPr>
              <a:buClr>
                <a:srgbClr val="83992A"/>
              </a:buClr>
            </a:pP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دانشگاههای تربیت دبیر و آموزش معلمان</a:t>
            </a:r>
          </a:p>
          <a:p>
            <a:pPr lvl="0">
              <a:buClr>
                <a:srgbClr val="83992A"/>
              </a:buClr>
            </a:pP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مرکز سنجش آموزش و پرورش</a:t>
            </a:r>
          </a:p>
          <a:p>
            <a:pPr>
              <a:buClr>
                <a:srgbClr val="83992A"/>
              </a:buClr>
            </a:pP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معاونت­های آموزشی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lvl="0">
              <a:buClr>
                <a:srgbClr val="83992A"/>
              </a:buClr>
            </a:pP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سازمان نوسازی و تجهیز مدارس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lvl="0">
              <a:buClr>
                <a:srgbClr val="83992A"/>
              </a:buClr>
            </a:pP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معاونت پرورشی</a:t>
            </a:r>
          </a:p>
          <a:p>
            <a:pPr>
              <a:buClr>
                <a:srgbClr val="83992A"/>
              </a:buClr>
            </a:pP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استان و منطقه (خصوصاً معاونت پژوهشی،گروه تحقیق و پژوهش و رابطان پژوهشی )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lvl="0">
              <a:buClr>
                <a:srgbClr val="83992A"/>
              </a:buClr>
            </a:pPr>
            <a:endParaRPr lang="fa-IR" b="1" dirty="0" smtClean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lvl="0">
              <a:buClr>
                <a:srgbClr val="83992A"/>
              </a:buClr>
            </a:pPr>
            <a:endParaRPr lang="en-US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lvl="0">
              <a:buClr>
                <a:srgbClr val="83992A"/>
              </a:buClr>
            </a:pPr>
            <a:endParaRPr lang="fa-IR" sz="2200" b="1" dirty="0">
              <a:solidFill>
                <a:srgbClr val="0070C0"/>
              </a:solidFill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509486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476118"/>
            <a:ext cx="9601196" cy="625951"/>
          </a:xfrm>
        </p:spPr>
        <p:txBody>
          <a:bodyPr>
            <a:normAutofit fontScale="90000"/>
          </a:bodyPr>
          <a:lstStyle/>
          <a:p>
            <a:r>
              <a:rPr lang="fa-IR" sz="2700" b="1" dirty="0" smtClean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/>
            </a:r>
            <a:br>
              <a:rPr lang="fa-IR" sz="2700" b="1" dirty="0" smtClean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</a:br>
            <a:r>
              <a:rPr lang="fa-IR" sz="2700" b="1" dirty="0" smtClean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پژوهشگاه </a:t>
            </a:r>
            <a:r>
              <a:rPr lang="fa-IR" sz="2700" b="1" dirty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مطالعات آموزش و </a:t>
            </a:r>
            <a:r>
              <a:rPr lang="fa-IR" sz="2700" b="1" dirty="0" smtClean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پرورش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fa-IR" sz="3100" b="1" dirty="0">
                <a:solidFill>
                  <a:schemeClr val="tx1"/>
                </a:solidFill>
                <a:cs typeface="B Nazanin" panose="00000400000000000000" pitchFamily="2" charset="-78"/>
              </a:rPr>
              <a:t>یکی از ماموریت­های اصلی و کلیدی پژوهشگاه مطالعات آموزش و پرورش که در اسناد تحولی نیز به آن اشاره شده است، توسعه فرهنگ پژوهش در بدنه آموزش و پرورش و از جمله مدرسه و خصوصاً متربیان (دانش­آموزان) هستند. به عبارتی متولی اصلی راهبری و فرهنگ­سازی پژوهش در آموزش و پرورش، پژوهشگاه است. </a:t>
            </a:r>
          </a:p>
          <a:p>
            <a:r>
              <a:rPr lang="fa-IR" sz="3100" b="1" dirty="0">
                <a:solidFill>
                  <a:schemeClr val="tx1"/>
                </a:solidFill>
                <a:cs typeface="B Nazanin" panose="00000400000000000000" pitchFamily="2" charset="-78"/>
              </a:rPr>
              <a:t>نقش پژوهشگاه در راهبری توسعه پژوهش در آموزش و پرورش (داشبورد مدیریتی توسعه پژوهش)</a:t>
            </a:r>
            <a:endParaRPr lang="en-US" sz="31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fa-IR" sz="3100" b="1" dirty="0">
                <a:solidFill>
                  <a:schemeClr val="tx1"/>
                </a:solidFill>
                <a:cs typeface="B Nazanin" panose="00000400000000000000" pitchFamily="2" charset="-78"/>
              </a:rPr>
              <a:t>تدوین و تبیین دستورالعمل و آیین­نامه­های مرتبط با مدارس پژوهنده</a:t>
            </a:r>
            <a:endParaRPr lang="en-US" sz="31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fa-IR" sz="3100" b="1" dirty="0">
                <a:solidFill>
                  <a:schemeClr val="tx1"/>
                </a:solidFill>
                <a:cs typeface="B Nazanin" panose="00000400000000000000" pitchFamily="2" charset="-78"/>
              </a:rPr>
              <a:t>راهبری ستاد و صف آموزش و پرورش در استقرار مدارس پژوهنده</a:t>
            </a:r>
            <a:endParaRPr lang="en-US" sz="31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fa-IR" sz="3100" b="1" dirty="0">
                <a:solidFill>
                  <a:schemeClr val="tx1"/>
                </a:solidFill>
                <a:cs typeface="B Nazanin" panose="00000400000000000000" pitchFamily="2" charset="-78"/>
              </a:rPr>
              <a:t>مجهز نمودن و آماده­کردن گروههای تحقیق و پژوهش استان­ها در گسترش مدارس پژوهنده </a:t>
            </a:r>
            <a:endParaRPr lang="en-US" sz="31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86698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99220"/>
          </a:xfrm>
        </p:spPr>
        <p:txBody>
          <a:bodyPr>
            <a:normAutofit fontScale="90000"/>
          </a:bodyPr>
          <a:lstStyle/>
          <a:p>
            <a:r>
              <a:rPr lang="fa-IR" sz="3600" dirty="0" smtClean="0">
                <a:solidFill>
                  <a:srgbClr val="C00000"/>
                </a:solidFill>
                <a:cs typeface="B Koodak" panose="00000700000000000000" pitchFamily="2" charset="-78"/>
              </a:rPr>
              <a:t>ضرورت و اهمیت توسعه فرهنگ پژوهش در مدرسه</a:t>
            </a:r>
            <a:br>
              <a:rPr lang="fa-IR" sz="3600" dirty="0" smtClean="0">
                <a:solidFill>
                  <a:srgbClr val="C00000"/>
                </a:solidFill>
                <a:cs typeface="B Koodak" panose="00000700000000000000" pitchFamily="2" charset="-78"/>
              </a:rPr>
            </a:br>
            <a:r>
              <a:rPr lang="fa-IR" sz="3600" dirty="0" smtClean="0">
                <a:solidFill>
                  <a:srgbClr val="C00000"/>
                </a:solidFill>
                <a:cs typeface="B Koodak" panose="00000700000000000000" pitchFamily="2" charset="-78"/>
              </a:rPr>
              <a:t>از منظر اسناد تحول بنیادین</a:t>
            </a:r>
            <a:endParaRPr lang="fa-IR" sz="3600" dirty="0">
              <a:solidFill>
                <a:srgbClr val="C00000"/>
              </a:solidFill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11972"/>
            <a:ext cx="9601196" cy="4141076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fa-IR" sz="5000" dirty="0">
                <a:cs typeface="B Nazanin" panose="00000400000000000000" pitchFamily="2" charset="-78"/>
              </a:rPr>
              <a:t>در اسناد تحولی نه تنها یکی از زیرنظام ها </a:t>
            </a:r>
            <a:r>
              <a:rPr lang="fa-IR" sz="5000" u="sng" dirty="0">
                <a:cs typeface="B Nazanin" panose="00000400000000000000" pitchFamily="2" charset="-78"/>
              </a:rPr>
              <a:t>ویژه پژوهش و ارزشیابی </a:t>
            </a:r>
            <a:r>
              <a:rPr lang="fa-IR" sz="5000" dirty="0">
                <a:cs typeface="B Nazanin" panose="00000400000000000000" pitchFamily="2" charset="-78"/>
              </a:rPr>
              <a:t>اختصاص یافته است، بلکه </a:t>
            </a:r>
            <a:r>
              <a:rPr lang="fa-IR" sz="5000" dirty="0" smtClean="0">
                <a:cs typeface="B Nazanin" panose="00000400000000000000" pitchFamily="2" charset="-78"/>
              </a:rPr>
              <a:t>تاکید بر تفکر</a:t>
            </a:r>
            <a:r>
              <a:rPr lang="fa-IR" sz="5000" dirty="0">
                <a:cs typeface="B Nazanin" panose="00000400000000000000" pitchFamily="2" charset="-78"/>
              </a:rPr>
              <a:t>، پرسشگری، خلاقیت و </a:t>
            </a:r>
            <a:r>
              <a:rPr lang="fa-IR" sz="5000" dirty="0" smtClean="0">
                <a:cs typeface="B Nazanin" panose="00000400000000000000" pitchFamily="2" charset="-78"/>
              </a:rPr>
              <a:t>پژوهش و پژوهشگری، معلم پژوهنده و متربی پژوهنده </a:t>
            </a:r>
            <a:r>
              <a:rPr lang="fa-IR" sz="5000" dirty="0">
                <a:cs typeface="B Nazanin" panose="00000400000000000000" pitchFamily="2" charset="-78"/>
              </a:rPr>
              <a:t>در </a:t>
            </a:r>
            <a:r>
              <a:rPr lang="fa-IR" sz="5000" dirty="0" smtClean="0">
                <a:cs typeface="B Nazanin" panose="00000400000000000000" pitchFamily="2" charset="-78"/>
              </a:rPr>
              <a:t>اسناد </a:t>
            </a:r>
            <a:r>
              <a:rPr lang="fa-IR" sz="5000" dirty="0">
                <a:cs typeface="B Nazanin" panose="00000400000000000000" pitchFamily="2" charset="-78"/>
              </a:rPr>
              <a:t>ساری و جاری است</a:t>
            </a:r>
            <a:r>
              <a:rPr lang="fa-IR" sz="5000" dirty="0" smtClean="0">
                <a:cs typeface="B Nazanin" panose="00000400000000000000" pitchFamily="2" charset="-78"/>
              </a:rPr>
              <a:t>. یا </a:t>
            </a:r>
            <a:r>
              <a:rPr lang="fa-IR" sz="5000" dirty="0">
                <a:cs typeface="B Nazanin" panose="00000400000000000000" pitchFamily="2" charset="-78"/>
              </a:rPr>
              <a:t>در زیرنظام تربیت معلم بر </a:t>
            </a:r>
            <a:r>
              <a:rPr lang="fa-IR" sz="5000" b="1" dirty="0">
                <a:cs typeface="B Nazanin" panose="00000400000000000000" pitchFamily="2" charset="-78"/>
              </a:rPr>
              <a:t>تربیت معلم فکور و پژوهنده </a:t>
            </a:r>
            <a:r>
              <a:rPr lang="fa-IR" sz="5000" dirty="0">
                <a:cs typeface="B Nazanin" panose="00000400000000000000" pitchFamily="2" charset="-78"/>
              </a:rPr>
              <a:t>اشاره شده است</a:t>
            </a:r>
            <a:r>
              <a:rPr lang="fa-IR" sz="5000" dirty="0" smtClean="0">
                <a:cs typeface="B Nazanin" panose="00000400000000000000" pitchFamily="2" charset="-78"/>
              </a:rPr>
              <a:t>.</a:t>
            </a:r>
          </a:p>
          <a:p>
            <a:pPr lvl="0" algn="just">
              <a:lnSpc>
                <a:spcPct val="160000"/>
              </a:lnSpc>
            </a:pPr>
            <a:r>
              <a:rPr lang="fa-IR" sz="5000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در رهنامه مبانی نظری سند در بخش </a:t>
            </a:r>
            <a:r>
              <a:rPr lang="fa-IR" sz="5000" u="sng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توسعه فرهنگ پژوهش </a:t>
            </a:r>
            <a:r>
              <a:rPr lang="fa-IR" sz="5000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آمده است: </a:t>
            </a:r>
            <a:r>
              <a:rPr lang="ar-SA" sz="5000" dirty="0">
                <a:cs typeface="B Nazanin" panose="00000400000000000000" pitchFamily="2" charset="-78"/>
              </a:rPr>
              <a:t>کسب و توسعه شايستگيهاي مرتبط با پژوهش از سوي کارگزاران و مربيان </a:t>
            </a:r>
            <a:r>
              <a:rPr lang="ar-SA" sz="5000" b="1" dirty="0">
                <a:cs typeface="B Nazanin" panose="00000400000000000000" pitchFamily="2" charset="-78"/>
              </a:rPr>
              <a:t>از سطح ستاد تا سطح مدرسه</a:t>
            </a:r>
            <a:r>
              <a:rPr lang="ar-SA" sz="5000" dirty="0">
                <a:cs typeface="B Nazanin" panose="00000400000000000000" pitchFamily="2" charset="-78"/>
              </a:rPr>
              <a:t> و ايجاد فضاي مناسب براي تحقق، توسعه و تعالي اين جريان در </a:t>
            </a:r>
            <a:r>
              <a:rPr lang="ar-SA" sz="5000" b="1" dirty="0">
                <a:cs typeface="B Nazanin" panose="00000400000000000000" pitchFamily="2" charset="-78"/>
              </a:rPr>
              <a:t>تمامي ابعاد و مولفه</a:t>
            </a:r>
            <a:r>
              <a:rPr lang="fa-IR" sz="5000" b="1" dirty="0">
                <a:cs typeface="B Nazanin" panose="00000400000000000000" pitchFamily="2" charset="-78"/>
              </a:rPr>
              <a:t> </a:t>
            </a:r>
            <a:r>
              <a:rPr lang="ar-SA" sz="5000" b="1" dirty="0">
                <a:cs typeface="B Nazanin" panose="00000400000000000000" pitchFamily="2" charset="-78"/>
              </a:rPr>
              <a:t>هاي </a:t>
            </a:r>
            <a:r>
              <a:rPr lang="ar-SA" sz="5000" dirty="0">
                <a:cs typeface="B Nazanin" panose="00000400000000000000" pitchFamily="2" charset="-78"/>
              </a:rPr>
              <a:t>نظام تربيت</a:t>
            </a:r>
            <a:r>
              <a:rPr lang="fa-IR" sz="5000" dirty="0">
                <a:cs typeface="B Nazanin" panose="00000400000000000000" pitchFamily="2" charset="-78"/>
              </a:rPr>
              <a:t>ی </a:t>
            </a:r>
            <a:r>
              <a:rPr lang="ar-SA" sz="5000" dirty="0">
                <a:cs typeface="B Nazanin" panose="00000400000000000000" pitchFamily="2" charset="-78"/>
              </a:rPr>
              <a:t>و نيز </a:t>
            </a:r>
            <a:r>
              <a:rPr lang="ar-SA" sz="5000" b="1" dirty="0">
                <a:cs typeface="B Nazanin" panose="00000400000000000000" pitchFamily="2" charset="-78"/>
              </a:rPr>
              <a:t>گسترش و تقويت فرهنگ پرسش گری و پژوهش در بين متربيان </a:t>
            </a:r>
            <a:r>
              <a:rPr lang="ar-SA" sz="5000" dirty="0">
                <a:cs typeface="B Nazanin" panose="00000400000000000000" pitchFamily="2" charset="-78"/>
              </a:rPr>
              <a:t>و </a:t>
            </a:r>
            <a:r>
              <a:rPr lang="ar-SA" sz="5000" b="1" dirty="0" smtClean="0">
                <a:cs typeface="B Nazanin" panose="00000400000000000000" pitchFamily="2" charset="-78"/>
              </a:rPr>
              <a:t>مشارکت</a:t>
            </a:r>
            <a:r>
              <a:rPr lang="fa-IR" sz="5000" b="1" dirty="0" smtClean="0">
                <a:cs typeface="B Nazanin" panose="00000400000000000000" pitchFamily="2" charset="-78"/>
              </a:rPr>
              <a:t> (در)</a:t>
            </a:r>
            <a:r>
              <a:rPr lang="ar-SA" sz="5000" b="1" dirty="0" smtClean="0">
                <a:cs typeface="B Nazanin" panose="00000400000000000000" pitchFamily="2" charset="-78"/>
              </a:rPr>
              <a:t> </a:t>
            </a:r>
            <a:r>
              <a:rPr lang="ar-SA" sz="5000" b="1" dirty="0">
                <a:cs typeface="B Nazanin" panose="00000400000000000000" pitchFamily="2" charset="-78"/>
              </a:rPr>
              <a:t>تربيت متربی پژوهنده </a:t>
            </a:r>
            <a:r>
              <a:rPr lang="ar-SA" sz="5000" dirty="0">
                <a:cs typeface="B Nazanin" panose="00000400000000000000" pitchFamily="2" charset="-78"/>
              </a:rPr>
              <a:t>از وظايف خرده نظام پژوهش و ارزشيابي محسوب مي شود</a:t>
            </a:r>
            <a:r>
              <a:rPr lang="ar-SA" sz="5000" dirty="0" smtClean="0">
                <a:cs typeface="B Nazanin" panose="00000400000000000000" pitchFamily="2" charset="-78"/>
              </a:rPr>
              <a:t>.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endParaRPr lang="fa-IR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40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700" b="1" dirty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پژوهشگاه مطالعات آموزش و </a:t>
            </a:r>
            <a:r>
              <a:rPr lang="fa-IR" sz="2700" b="1" dirty="0" smtClean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پرورش</a:t>
            </a:r>
            <a:br>
              <a:rPr lang="fa-IR" sz="2700" b="1" dirty="0" smtClean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</a:br>
            <a:r>
              <a:rPr lang="fa-IR" sz="2400" b="1" dirty="0" smtClean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(برگرفته از زیرنظام)</a:t>
            </a:r>
            <a:endParaRPr lang="fa-IR" sz="2400" b="1" dirty="0">
              <a:ln>
                <a:noFill/>
              </a:ln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ar-SA" dirty="0">
                <a:cs typeface="B Nazanin" panose="00000400000000000000" pitchFamily="2" charset="-78"/>
              </a:rPr>
              <a:t>پژوهش و ارزشيابي زماني که توسط و براي نظام تربيت رسمي و عمومي انجام مي شود، يک </a:t>
            </a:r>
            <a:r>
              <a:rPr lang="ar-SA" u="sng" dirty="0">
                <a:cs typeface="B Nazanin" panose="00000400000000000000" pitchFamily="2" charset="-78"/>
              </a:rPr>
              <a:t>پژوهش پيمان </a:t>
            </a:r>
            <a:r>
              <a:rPr lang="ar-SA" u="sng" dirty="0" smtClean="0">
                <a:cs typeface="B Nazanin" panose="00000400000000000000" pitchFamily="2" charset="-78"/>
              </a:rPr>
              <a:t>کاري</a:t>
            </a:r>
            <a:r>
              <a:rPr lang="fa-IR" u="sng" dirty="0" smtClean="0">
                <a:cs typeface="B Nazanin" panose="00000400000000000000" pitchFamily="2" charset="-78"/>
              </a:rPr>
              <a:t> </a:t>
            </a:r>
            <a:r>
              <a:rPr lang="ar-SA" u="sng" dirty="0" smtClean="0">
                <a:cs typeface="B Nazanin" panose="00000400000000000000" pitchFamily="2" charset="-78"/>
              </a:rPr>
              <a:t>است </a:t>
            </a:r>
            <a:r>
              <a:rPr lang="ar-SA" dirty="0">
                <a:cs typeface="B Nazanin" panose="00000400000000000000" pitchFamily="2" charset="-78"/>
              </a:rPr>
              <a:t>که با پژوهش آکادميک کاملا متفاوت است</a:t>
            </a:r>
            <a:r>
              <a:rPr lang="en-US" dirty="0">
                <a:cs typeface="B Nazanin" panose="00000400000000000000" pitchFamily="2" charset="-78"/>
              </a:rPr>
              <a:t>. </a:t>
            </a:r>
            <a:r>
              <a:rPr lang="ar-SA" dirty="0">
                <a:cs typeface="B Nazanin" panose="00000400000000000000" pitchFamily="2" charset="-78"/>
              </a:rPr>
              <a:t>در پژوهش پيمان کاري، حمايت کننده پژوهش به دليل نياز به نتايج پژوهش در اين حوزه سرمايه گذاري مي کند و از اين رو مطالعات بايد دقيقا مطابق با نيازهاي حمايتگران طراحي و اجرا شود</a:t>
            </a:r>
            <a:r>
              <a:rPr lang="en-US" dirty="0">
                <a:cs typeface="B Nazanin" panose="00000400000000000000" pitchFamily="2" charset="-78"/>
              </a:rPr>
              <a:t>. </a:t>
            </a:r>
            <a:r>
              <a:rPr lang="ar-SA" dirty="0">
                <a:cs typeface="B Nazanin" panose="00000400000000000000" pitchFamily="2" charset="-78"/>
              </a:rPr>
              <a:t>سرانجام نيز </a:t>
            </a:r>
            <a:r>
              <a:rPr lang="ar-SA" dirty="0" smtClean="0">
                <a:cs typeface="B Nazanin" panose="00000400000000000000" pitchFamily="2" charset="-78"/>
              </a:rPr>
              <a:t>يافته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ar-SA" dirty="0" smtClean="0">
                <a:cs typeface="B Nazanin" panose="00000400000000000000" pitchFamily="2" charset="-78"/>
              </a:rPr>
              <a:t>هاي </a:t>
            </a:r>
            <a:r>
              <a:rPr lang="ar-SA" dirty="0">
                <a:cs typeface="B Nazanin" panose="00000400000000000000" pitchFamily="2" charset="-78"/>
              </a:rPr>
              <a:t>پژوهش مبتني بر </a:t>
            </a:r>
            <a:r>
              <a:rPr lang="ar-SA" dirty="0" smtClean="0">
                <a:cs typeface="B Nazanin" panose="00000400000000000000" pitchFamily="2" charset="-78"/>
              </a:rPr>
              <a:t>توصيه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ar-SA" dirty="0" smtClean="0">
                <a:cs typeface="B Nazanin" panose="00000400000000000000" pitchFamily="2" charset="-78"/>
              </a:rPr>
              <a:t>هايي </a:t>
            </a:r>
            <a:r>
              <a:rPr lang="ar-SA" dirty="0">
                <a:cs typeface="B Nazanin" panose="00000400000000000000" pitchFamily="2" charset="-78"/>
              </a:rPr>
              <a:t>کاربردي و قابل درک، براي بهبود عمل به کاربران و تصميم گيران ارايه مي گردد</a:t>
            </a:r>
            <a:r>
              <a:rPr lang="en-US" dirty="0" smtClean="0">
                <a:cs typeface="B Nazanin" panose="00000400000000000000" pitchFamily="2" charset="-78"/>
              </a:rPr>
              <a:t>.</a:t>
            </a:r>
            <a:endParaRPr lang="fa-IR" dirty="0" smtClean="0">
              <a:cs typeface="B Nazanin" panose="00000400000000000000" pitchFamily="2" charset="-78"/>
            </a:endParaRPr>
          </a:p>
          <a:p>
            <a:pPr algn="just"/>
            <a:r>
              <a:rPr lang="ar-SA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پيامد چنين رويکردي در عرصه سياست گذاري پژوهشي، گرايش اساسي به انجام تحقيقات کاربردي و ماموريت گرا است که بر محور تحقق کارکردهاي مدرسه طراحي و اجرا مي شوند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. </a:t>
            </a:r>
            <a:r>
              <a:rPr lang="ar-SA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بر اين اساس قاعده </a:t>
            </a:r>
            <a:r>
              <a:rPr lang="ar-SA" u="sng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عرضه و تقاضا در پژوهش</a:t>
            </a:r>
            <a:r>
              <a:rPr lang="ar-SA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 مورد توجه قرار گيرد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. </a:t>
            </a:r>
            <a:r>
              <a:rPr lang="ar-SA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به اين ترتيب نياز مخاطب(به ويژه در درون مدرسه ) مهمترين شرط براي انجام پژوهش خواهد شد و عرضه گرايي با تقاضا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 / </a:t>
            </a:r>
            <a:r>
              <a:rPr lang="ar-SA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کارب رگرايي به تعادل خواهد رسيد</a:t>
            </a:r>
            <a:endParaRPr lang="en-US" dirty="0">
              <a:cs typeface="B Nazanin" panose="00000400000000000000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706035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700" b="1" dirty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پژوهشگاه مطالعات آموزش و </a:t>
            </a:r>
            <a:r>
              <a:rPr lang="fa-IR" sz="2700" b="1" dirty="0" smtClean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پرورش</a:t>
            </a:r>
            <a:br>
              <a:rPr lang="fa-IR" sz="2700" b="1" dirty="0" smtClean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</a:br>
            <a:r>
              <a:rPr lang="fa-IR" sz="2400" b="1" dirty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(برگرفته از زیرنظام)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cs typeface="B Nazanin" panose="00000400000000000000" pitchFamily="2" charset="-78"/>
              </a:rPr>
              <a:t>- </a:t>
            </a:r>
            <a:r>
              <a:rPr lang="ar-SA" dirty="0">
                <a:cs typeface="B Nazanin" panose="00000400000000000000" pitchFamily="2" charset="-78"/>
              </a:rPr>
              <a:t>اگر چه نظام تربيت رسمي و عمومي به مثابه يک نظام وحدت يافته موردنظر مي باشد</a:t>
            </a:r>
            <a:r>
              <a:rPr lang="en-US" dirty="0">
                <a:cs typeface="B Nazanin" panose="00000400000000000000" pitchFamily="2" charset="-78"/>
              </a:rPr>
              <a:t>. </a:t>
            </a:r>
            <a:r>
              <a:rPr lang="ar-SA" dirty="0">
                <a:cs typeface="B Nazanin" panose="00000400000000000000" pitchFamily="2" charset="-78"/>
              </a:rPr>
              <a:t>اما تنوع پديده ها و موقعيت هاي تربيتي که به صورت مراتبي از پديده هاي بسيار پيچيده و کمتر پيچيده و به لحاظ موضوع تنوع بين رشته و چند رشته اي بروز و ظهور پيدا مي کنند نياز مند آن است که در حوزه روش پژوهش با رويکردي کثرت گرا اقدام شود</a:t>
            </a:r>
            <a:r>
              <a:rPr lang="en-US" dirty="0">
                <a:cs typeface="B Nazanin" panose="00000400000000000000" pitchFamily="2" charset="-78"/>
              </a:rPr>
              <a:t>. </a:t>
            </a:r>
            <a:r>
              <a:rPr lang="ar-SA" dirty="0">
                <a:cs typeface="B Nazanin" panose="00000400000000000000" pitchFamily="2" charset="-78"/>
              </a:rPr>
              <a:t>با پذيرش رويکرد کثرت گرا در حوزه پژوهش و ارزشيابي، عرصه عمل بر دايره اي متنوع از روش هاي مطرح گشوده مي </a:t>
            </a:r>
            <a:r>
              <a:rPr lang="ar-SA" dirty="0" smtClean="0">
                <a:cs typeface="B Nazanin" panose="00000400000000000000" pitchFamily="2" charset="-78"/>
              </a:rPr>
              <a:t>شود</a:t>
            </a:r>
            <a:r>
              <a:rPr lang="en-US" dirty="0" smtClean="0">
                <a:cs typeface="B Nazanin" panose="00000400000000000000" pitchFamily="2" charset="-78"/>
              </a:rPr>
              <a:t>.</a:t>
            </a:r>
          </a:p>
          <a:p>
            <a:pPr algn="just"/>
            <a:r>
              <a:rPr lang="ar-SA" u="sng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طيف متنوعي </a:t>
            </a:r>
            <a:r>
              <a:rPr lang="ar-SA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از روش هاي پژوهشي از تحقيقات آزمايشي کاملا تحت کنترل، تا اقدام پژوهي و درس پژوهي ناظر بر نيازهاي بومي و روشهايي ديگر نظير </a:t>
            </a:r>
            <a:r>
              <a:rPr lang="ar-SA" u="sng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تحقيق و توسعه، مطالعات موردي، مطالعات تاريخي و قوم نگاري، تحليل محتوا و ارزشيابي در ابعاد و سطوح م</a:t>
            </a:r>
            <a:r>
              <a:rPr lang="ar-SA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ختلف خود در چنين عرصه اي فرصت بروز مي يابند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. </a:t>
            </a:r>
            <a:r>
              <a:rPr lang="ar-SA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چنين دامنه اي وسيع در بر گيرنده همه رويکردها و روشهاي پژوهشي اعم از کمي و کيفي خواهد بود و به سمت ارايه نظريه اي جامع از پژوهشهاي تربيتي گرايش دارد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. </a:t>
            </a:r>
            <a:r>
              <a:rPr lang="ar-SA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متناسب با اين رويکرد فراگير، روش هاي پژوهش تربيتي نه تنها </a:t>
            </a:r>
            <a:r>
              <a:rPr lang="ar-SA" u="sng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در تعارض با يکديگر نيستند </a:t>
            </a:r>
            <a:r>
              <a:rPr lang="ar-SA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بلکه هر يک ضعف ديگري را مي پوشانند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738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b="1" dirty="0">
                <a:solidFill>
                  <a:srgbClr val="C00000"/>
                </a:solidFill>
                <a:cs typeface="B Koodak" panose="00000700000000000000" pitchFamily="2" charset="-78"/>
              </a:rPr>
              <a:t>مسئولیت و وظایف نهادها و عناصر مرتبط بیرون از آموزش و پرورش برای تحقق مدرسه­پژوهنده </a:t>
            </a:r>
            <a:endParaRPr lang="fa-IR" sz="3600" dirty="0">
              <a:solidFill>
                <a:srgbClr val="C00000"/>
              </a:solidFill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لوازم تعالی‌بخش نگرش جامعه نسبت به پژوهش</a:t>
            </a:r>
            <a:endParaRPr lang="fa-IR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خانواده </a:t>
            </a: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(</a:t>
            </a:r>
            <a:r>
              <a:rPr lang="fa-I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عنوان محیط یادگیری، ترویج روحیه کنجکاوی، پرسشگری، خلاقیت دانش­آموزان در خانه</a:t>
            </a:r>
            <a:r>
              <a:rPr lang="fa-IR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...)</a:t>
            </a:r>
          </a:p>
          <a:p>
            <a:r>
              <a:rPr lang="fa-I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رسانه­ها: (ترویج فرهنگ مطالعه و یادگیری، تشویق و ترغیب به پژوهش و پژوهشگری، پرهیز از تبلغات کنکوری و </a:t>
            </a:r>
            <a:r>
              <a:rPr lang="fa-IR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...)</a:t>
            </a:r>
          </a:p>
          <a:p>
            <a:r>
              <a:rPr lang="fa-I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سازمان سنجش وزارت </a:t>
            </a:r>
            <a:r>
              <a:rPr lang="fa-IR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علوم:</a:t>
            </a:r>
            <a:r>
              <a:rPr lang="fa-I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تغییر در رویه موجود سنجش دانش­آموزان برای ورود به دانشگاه، تمهید مقدمات سنجش بر اساس شایستگی­های چند بعدی</a:t>
            </a:r>
            <a:r>
              <a:rPr lang="fa-IR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،...)</a:t>
            </a:r>
          </a:p>
          <a:p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دانشگاه­ها: </a:t>
            </a:r>
            <a:endParaRPr lang="fa-IR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r>
              <a:rPr lang="fa-IR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مراکز علم و فناوری، 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r>
              <a:rPr lang="fa-I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وزارت فرهنگ و ارشاد اسلامی، پارک ها، 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…</a:t>
            </a:r>
            <a:r>
              <a:rPr lang="fa-IR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2502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788" y="1003153"/>
            <a:ext cx="9601196" cy="1303867"/>
          </a:xfrm>
        </p:spPr>
        <p:txBody>
          <a:bodyPr>
            <a:normAutofit/>
          </a:bodyPr>
          <a:lstStyle/>
          <a:p>
            <a:r>
              <a:rPr lang="fa-IR" sz="3600" b="1" dirty="0">
                <a:solidFill>
                  <a:srgbClr val="C00000"/>
                </a:solidFill>
                <a:cs typeface="B Koodak" panose="00000700000000000000" pitchFamily="2" charset="-78"/>
              </a:rPr>
              <a:t>ماموریت و مدل ارتباطی پژوهشگاه مطالعات آموزش و پرورش به عنوان متولی پژوهش، در تحقق مدرسه­پژوهنده </a:t>
            </a:r>
            <a:endParaRPr lang="fa-IR" sz="3600" dirty="0">
              <a:solidFill>
                <a:srgbClr val="C00000"/>
              </a:solidFill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330693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و در پایان</a:t>
            </a:r>
            <a:endParaRPr lang="fa-IR" dirty="0">
              <a:solidFill>
                <a:srgbClr val="C00000"/>
              </a:solidFill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fa-IR" sz="4800" dirty="0" smtClean="0">
              <a:solidFill>
                <a:srgbClr val="0070C0"/>
              </a:solidFill>
              <a:cs typeface="B Koodak" panose="00000700000000000000" pitchFamily="2" charset="-78"/>
            </a:endParaRPr>
          </a:p>
          <a:p>
            <a:pPr algn="ctr"/>
            <a:r>
              <a:rPr lang="fa-IR" sz="4800" smtClean="0">
                <a:solidFill>
                  <a:srgbClr val="0070C0"/>
                </a:solidFill>
                <a:cs typeface="B Koodak" panose="00000700000000000000" pitchFamily="2" charset="-78"/>
              </a:rPr>
              <a:t>سپاس </a:t>
            </a:r>
            <a:r>
              <a:rPr lang="fa-IR" sz="4800" dirty="0" smtClean="0">
                <a:solidFill>
                  <a:srgbClr val="0070C0"/>
                </a:solidFill>
                <a:cs typeface="B Koodak" panose="00000700000000000000" pitchFamily="2" charset="-78"/>
              </a:rPr>
              <a:t>بی کران</a:t>
            </a:r>
            <a:endParaRPr lang="fa-IR" sz="4800" dirty="0">
              <a:solidFill>
                <a:srgbClr val="0070C0"/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89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>
                <a:solidFill>
                  <a:srgbClr val="C00000"/>
                </a:solidFill>
                <a:cs typeface="B Koodak" panose="00000700000000000000" pitchFamily="2" charset="-78"/>
              </a:rPr>
              <a:t>به سه دلیل </a:t>
            </a:r>
            <a:r>
              <a:rPr lang="ar-SA" sz="3600" dirty="0">
                <a:solidFill>
                  <a:srgbClr val="C00000"/>
                </a:solidFill>
                <a:cs typeface="B Koodak" panose="00000700000000000000" pitchFamily="2" charset="-78"/>
              </a:rPr>
              <a:t>زير نظام پژوهش و ارزشيابي</a:t>
            </a:r>
            <a:r>
              <a:rPr lang="fa-IR" sz="3600" dirty="0">
                <a:solidFill>
                  <a:srgbClr val="C00000"/>
                </a:solidFill>
                <a:cs typeface="B Koodak" panose="00000700000000000000" pitchFamily="2" charset="-78"/>
              </a:rPr>
              <a:t> </a:t>
            </a:r>
            <a:r>
              <a:rPr lang="ar-SA" sz="3600" dirty="0">
                <a:solidFill>
                  <a:srgbClr val="C00000"/>
                </a:solidFill>
                <a:cs typeface="B Koodak" panose="00000700000000000000" pitchFamily="2" charset="-78"/>
              </a:rPr>
              <a:t>بايد به توسعه و تعالي فرهنگ پژوهش در نظام تربيت</a:t>
            </a:r>
            <a:r>
              <a:rPr lang="fa-IR" sz="3600" dirty="0">
                <a:solidFill>
                  <a:srgbClr val="C00000"/>
                </a:solidFill>
                <a:cs typeface="B Koodak" panose="00000700000000000000" pitchFamily="2" charset="-78"/>
              </a:rPr>
              <a:t>ی</a:t>
            </a:r>
            <a:r>
              <a:rPr lang="en-US" sz="3600" dirty="0">
                <a:solidFill>
                  <a:srgbClr val="C00000"/>
                </a:solidFill>
                <a:cs typeface="B Koodak" panose="00000700000000000000" pitchFamily="2" charset="-78"/>
              </a:rPr>
              <a:t> </a:t>
            </a:r>
            <a:r>
              <a:rPr lang="fa-IR" sz="3600" dirty="0" smtClean="0">
                <a:solidFill>
                  <a:srgbClr val="C00000"/>
                </a:solidFill>
                <a:cs typeface="B Koodak" panose="00000700000000000000" pitchFamily="2" charset="-78"/>
              </a:rPr>
              <a:t>بپردازد.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76" y="2556932"/>
            <a:ext cx="10604938" cy="3549578"/>
          </a:xfrm>
        </p:spPr>
        <p:txBody>
          <a:bodyPr>
            <a:normAutofit lnSpcReduction="10000"/>
          </a:bodyPr>
          <a:lstStyle/>
          <a:p>
            <a:pPr algn="just"/>
            <a:r>
              <a:rPr lang="ar-SA" sz="2600" dirty="0">
                <a:cs typeface="B Nazanin" panose="00000400000000000000" pitchFamily="2" charset="-78"/>
              </a:rPr>
              <a:t>تحقق اصل</a:t>
            </a:r>
            <a:r>
              <a:rPr lang="en-US" sz="2600" dirty="0">
                <a:cs typeface="B Nazanin" panose="00000400000000000000" pitchFamily="2" charset="-78"/>
              </a:rPr>
              <a:t> ”</a:t>
            </a:r>
            <a:r>
              <a:rPr lang="ar-SA" sz="2600" dirty="0">
                <a:cs typeface="B Nazanin" panose="00000400000000000000" pitchFamily="2" charset="-78"/>
              </a:rPr>
              <a:t>خردورزي</a:t>
            </a:r>
            <a:r>
              <a:rPr lang="en-US" sz="2600" dirty="0">
                <a:cs typeface="B Nazanin" panose="00000400000000000000" pitchFamily="2" charset="-78"/>
              </a:rPr>
              <a:t>“</a:t>
            </a:r>
            <a:r>
              <a:rPr lang="ar-SA" sz="2600" dirty="0">
                <a:cs typeface="B Nazanin" panose="00000400000000000000" pitchFamily="2" charset="-78"/>
              </a:rPr>
              <a:t>، اصل</a:t>
            </a:r>
            <a:r>
              <a:rPr lang="en-US" sz="2600" dirty="0">
                <a:cs typeface="B Nazanin" panose="00000400000000000000" pitchFamily="2" charset="-78"/>
              </a:rPr>
              <a:t> ”</a:t>
            </a:r>
            <a:r>
              <a:rPr lang="ar-SA" sz="2600" dirty="0">
                <a:cs typeface="B Nazanin" panose="00000400000000000000" pitchFamily="2" charset="-78"/>
              </a:rPr>
              <a:t>مسئوليت</a:t>
            </a:r>
            <a:r>
              <a:rPr lang="en-US" sz="2600" dirty="0">
                <a:cs typeface="B Nazanin" panose="00000400000000000000" pitchFamily="2" charset="-78"/>
              </a:rPr>
              <a:t>“ </a:t>
            </a:r>
            <a:r>
              <a:rPr lang="ar-SA" sz="2600" dirty="0">
                <a:cs typeface="B Nazanin" panose="00000400000000000000" pitchFamily="2" charset="-78"/>
              </a:rPr>
              <a:t>و اصل</a:t>
            </a:r>
            <a:r>
              <a:rPr lang="en-US" sz="2600" dirty="0">
                <a:cs typeface="B Nazanin" panose="00000400000000000000" pitchFamily="2" charset="-78"/>
              </a:rPr>
              <a:t> ”</a:t>
            </a:r>
            <a:r>
              <a:rPr lang="ar-SA" sz="2600" dirty="0">
                <a:cs typeface="B Nazanin" panose="00000400000000000000" pitchFamily="2" charset="-78"/>
              </a:rPr>
              <a:t>پويايي</a:t>
            </a:r>
            <a:r>
              <a:rPr lang="en-US" sz="2600" dirty="0">
                <a:cs typeface="B Nazanin" panose="00000400000000000000" pitchFamily="2" charset="-78"/>
              </a:rPr>
              <a:t>“  </a:t>
            </a:r>
            <a:r>
              <a:rPr lang="ar-SA" sz="2600" dirty="0">
                <a:cs typeface="B Nazanin" panose="00000400000000000000" pitchFamily="2" charset="-78"/>
              </a:rPr>
              <a:t>در تمامي ابعاد و اجرائ نظام </a:t>
            </a:r>
            <a:r>
              <a:rPr lang="ar-SA" sz="2600" dirty="0" smtClean="0">
                <a:cs typeface="B Nazanin" panose="00000400000000000000" pitchFamily="2" charset="-78"/>
              </a:rPr>
              <a:t>تربيت</a:t>
            </a:r>
            <a:r>
              <a:rPr lang="fa-IR" sz="2600" dirty="0" smtClean="0">
                <a:cs typeface="B Nazanin" panose="00000400000000000000" pitchFamily="2" charset="-78"/>
              </a:rPr>
              <a:t>ی</a:t>
            </a:r>
            <a:r>
              <a:rPr lang="ar-SA" sz="2600" dirty="0" smtClean="0">
                <a:cs typeface="B Nazanin" panose="00000400000000000000" pitchFamily="2" charset="-78"/>
              </a:rPr>
              <a:t> </a:t>
            </a:r>
            <a:r>
              <a:rPr lang="ar-SA" sz="2600" dirty="0">
                <a:cs typeface="B Nazanin" panose="00000400000000000000" pitchFamily="2" charset="-78"/>
              </a:rPr>
              <a:t>محتاج توسعه پژوهش و ارزشيابي در اين نظام مي باشد</a:t>
            </a:r>
            <a:r>
              <a:rPr lang="en-US" sz="2600" dirty="0" smtClean="0">
                <a:cs typeface="B Nazanin" panose="00000400000000000000" pitchFamily="2" charset="-78"/>
              </a:rPr>
              <a:t>.</a:t>
            </a:r>
          </a:p>
          <a:p>
            <a:pPr algn="just"/>
            <a:r>
              <a:rPr lang="fa-IR" sz="2600" b="1" dirty="0" smtClean="0">
                <a:cs typeface="B Nazanin" panose="00000400000000000000" pitchFamily="2" charset="-78"/>
              </a:rPr>
              <a:t>اصل خردورزی: </a:t>
            </a:r>
            <a:r>
              <a:rPr lang="fa-IR" sz="2600" dirty="0" smtClean="0">
                <a:cs typeface="B Nazanin" panose="00000400000000000000" pitchFamily="2" charset="-78"/>
              </a:rPr>
              <a:t>از </a:t>
            </a:r>
            <a:r>
              <a:rPr lang="fa-IR" sz="2600" dirty="0">
                <a:cs typeface="B Nazanin" panose="00000400000000000000" pitchFamily="2" charset="-78"/>
              </a:rPr>
              <a:t>جمله ظرفيت های خدادادی تعقل و خردورزی </a:t>
            </a:r>
            <a:r>
              <a:rPr lang="fa-IR" sz="2600" dirty="0" smtClean="0">
                <a:cs typeface="B Nazanin" panose="00000400000000000000" pitchFamily="2" charset="-78"/>
              </a:rPr>
              <a:t>است. آدمی </a:t>
            </a:r>
            <a:r>
              <a:rPr lang="fa-IR" sz="2600" dirty="0">
                <a:cs typeface="B Nazanin" panose="00000400000000000000" pitchFamily="2" charset="-78"/>
              </a:rPr>
              <a:t>به کمک عقل قادر خواهد بود واقعيت ها و حقايق تربيت و لوازم عملی مرتبط با آن ها را </a:t>
            </a:r>
            <a:r>
              <a:rPr lang="fa-IR" sz="2600" dirty="0" smtClean="0">
                <a:cs typeface="B Nazanin" panose="00000400000000000000" pitchFamily="2" charset="-78"/>
              </a:rPr>
              <a:t>بشناسد. لذا </a:t>
            </a:r>
            <a:r>
              <a:rPr lang="fa-IR" sz="2600" dirty="0">
                <a:cs typeface="B Nazanin" panose="00000400000000000000" pitchFamily="2" charset="-78"/>
              </a:rPr>
              <a:t>اساساً </a:t>
            </a:r>
            <a:r>
              <a:rPr lang="fa-IR" sz="2600" u="sng" dirty="0">
                <a:cs typeface="B Nazanin" panose="00000400000000000000" pitchFamily="2" charset="-78"/>
              </a:rPr>
              <a:t>عمل تربيت، عملی خردورزانه و مستلزم آگاهی است</a:t>
            </a:r>
            <a:r>
              <a:rPr lang="en-US" sz="2600" dirty="0">
                <a:cs typeface="B Nazanin" panose="00000400000000000000" pitchFamily="2" charset="-78"/>
              </a:rPr>
              <a:t>. </a:t>
            </a:r>
            <a:r>
              <a:rPr lang="fa-IR" sz="2600" dirty="0">
                <a:cs typeface="B Nazanin" panose="00000400000000000000" pitchFamily="2" charset="-78"/>
              </a:rPr>
              <a:t>تربيت رسمی و عمومی در مسير تکاپوی تعالی بخش خود، همواره با چالش های بسيار مواجه است و راهکارهای برون رفت از اين چالش ها و مسائل پيش رو بي شک </a:t>
            </a:r>
            <a:r>
              <a:rPr lang="fa-IR" sz="2600" u="sng" dirty="0">
                <a:cs typeface="B Nazanin" panose="00000400000000000000" pitchFamily="2" charset="-78"/>
              </a:rPr>
              <a:t>مستلزم مواجهة خردمندانه </a:t>
            </a:r>
            <a:r>
              <a:rPr lang="fa-IR" sz="2600" dirty="0">
                <a:cs typeface="B Nazanin" panose="00000400000000000000" pitchFamily="2" charset="-78"/>
              </a:rPr>
              <a:t>با </a:t>
            </a:r>
            <a:r>
              <a:rPr lang="fa-IR" sz="2600" dirty="0" smtClean="0">
                <a:cs typeface="B Nazanin" panose="00000400000000000000" pitchFamily="2" charset="-78"/>
              </a:rPr>
              <a:t>آنهاست.</a:t>
            </a:r>
            <a:r>
              <a:rPr lang="en-US" sz="2600" dirty="0" smtClean="0">
                <a:cs typeface="B Nazanin" panose="00000400000000000000" pitchFamily="2" charset="-78"/>
              </a:rPr>
              <a:t> </a:t>
            </a:r>
            <a:r>
              <a:rPr lang="fa-IR" sz="2600" dirty="0">
                <a:cs typeface="B Nazanin" panose="00000400000000000000" pitchFamily="2" charset="-78"/>
              </a:rPr>
              <a:t>از </a:t>
            </a:r>
            <a:r>
              <a:rPr lang="fa-IR" sz="2600" u="sng" dirty="0">
                <a:cs typeface="B Nazanin" panose="00000400000000000000" pitchFamily="2" charset="-78"/>
              </a:rPr>
              <a:t>مصادیق این اصل، پژوهش محوری  </a:t>
            </a:r>
            <a:r>
              <a:rPr lang="fa-IR" sz="2600" dirty="0">
                <a:cs typeface="B Nazanin" panose="00000400000000000000" pitchFamily="2" charset="-78"/>
              </a:rPr>
              <a:t>و... است.</a:t>
            </a:r>
            <a:endParaRPr lang="en-US" sz="2600" dirty="0">
              <a:cs typeface="B Nazanin" panose="00000400000000000000" pitchFamily="2" charset="-78"/>
            </a:endParaRPr>
          </a:p>
          <a:p>
            <a:pPr algn="just"/>
            <a:r>
              <a:rPr lang="fa-IR" sz="2600" dirty="0" smtClean="0">
                <a:cs typeface="B Nazanin" panose="00000400000000000000" pitchFamily="2" charset="-78"/>
              </a:rPr>
              <a:t> همچنین اصل مسئولیت و پویایی در این خصوص مدنظر است.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12716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>
                <a:solidFill>
                  <a:srgbClr val="C00000"/>
                </a:solidFill>
                <a:cs typeface="B Koodak" panose="00000700000000000000" pitchFamily="2" charset="-78"/>
              </a:rPr>
              <a:t>دلیل </a:t>
            </a:r>
            <a:r>
              <a:rPr lang="fa-IR" sz="3600" dirty="0" smtClean="0">
                <a:solidFill>
                  <a:srgbClr val="C00000"/>
                </a:solidFill>
                <a:cs typeface="B Koodak" panose="00000700000000000000" pitchFamily="2" charset="-78"/>
              </a:rPr>
              <a:t>2و3 ضرورت پرداختن </a:t>
            </a:r>
            <a:r>
              <a:rPr lang="ar-SA" sz="3600" dirty="0" smtClean="0">
                <a:solidFill>
                  <a:srgbClr val="C00000"/>
                </a:solidFill>
                <a:cs typeface="B Koodak" panose="00000700000000000000" pitchFamily="2" charset="-78"/>
              </a:rPr>
              <a:t>زيرنظام به </a:t>
            </a:r>
            <a:r>
              <a:rPr lang="ar-SA" sz="3600" dirty="0">
                <a:solidFill>
                  <a:srgbClr val="C00000"/>
                </a:solidFill>
                <a:cs typeface="B Koodak" panose="00000700000000000000" pitchFamily="2" charset="-78"/>
              </a:rPr>
              <a:t>توسعه و تعالي فرهنگ پژوهش در نظام تربيت</a:t>
            </a:r>
            <a:r>
              <a:rPr lang="fa-IR" sz="3600" dirty="0" smtClean="0">
                <a:solidFill>
                  <a:srgbClr val="C00000"/>
                </a:solidFill>
                <a:cs typeface="B Koodak" panose="00000700000000000000" pitchFamily="2" charset="-78"/>
              </a:rPr>
              <a:t>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Clr>
                <a:srgbClr val="83992A"/>
              </a:buClr>
            </a:pPr>
            <a:r>
              <a:rPr lang="ar-SA" sz="2000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2- پژوهش و ارزشيابي بدون برخورداري از يک </a:t>
            </a:r>
            <a:r>
              <a:rPr lang="ar-SA" sz="2000" b="1" u="sng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فضاي فرهنگي مساعد</a:t>
            </a:r>
            <a:r>
              <a:rPr lang="ar-SA" sz="2000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، ثمر چنداني را عايد نظام نخواهد ساخت</a:t>
            </a:r>
            <a:r>
              <a:rPr lang="en-US" sz="2000" b="1" u="sng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. </a:t>
            </a:r>
            <a:r>
              <a:rPr lang="ar-SA" sz="2000" b="1" u="sng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فرهنگ به عنوان زيست بوم مناسب پژوهش و ارزشيابي </a:t>
            </a:r>
            <a:r>
              <a:rPr lang="ar-SA" sz="2000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عمل مي نمايد و از اين رو با گسترش آن در ميان مديران و ساير کارگزاران نظام تربيت</a:t>
            </a:r>
            <a:r>
              <a:rPr lang="fa-IR" sz="2000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ی</a:t>
            </a:r>
            <a:r>
              <a:rPr lang="ar-SA" sz="2000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، زمينه توسعه و تاثير گذاري يافته</a:t>
            </a:r>
            <a:r>
              <a:rPr lang="fa-IR" sz="2000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 </a:t>
            </a:r>
            <a:r>
              <a:rPr lang="ar-SA" sz="2000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هاي پژوهش و ارزشيابي بر نظام ارتقاء مي يابد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.</a:t>
            </a:r>
          </a:p>
          <a:p>
            <a:pPr lvl="0" algn="just">
              <a:buClr>
                <a:srgbClr val="83992A"/>
              </a:buClr>
            </a:pPr>
            <a:r>
              <a:rPr lang="ar-SA" sz="2000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3- </a:t>
            </a:r>
            <a:r>
              <a:rPr lang="fa-IR" sz="2000" b="1" u="sng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پ</a:t>
            </a:r>
            <a:r>
              <a:rPr lang="ar-SA" sz="2000" b="1" u="sng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يوند ذاتي فرايند پژوهش و ارزشيابي </a:t>
            </a:r>
            <a:r>
              <a:rPr lang="ar-SA" sz="2000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با </a:t>
            </a:r>
            <a:r>
              <a:rPr lang="ar-SA" sz="2000" b="1" u="sng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فرايند درک، اصلاح و بهبود موقعيت </a:t>
            </a:r>
            <a:r>
              <a:rPr lang="ar-SA" sz="2000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به عنوان يک ازشايستگي</a:t>
            </a:r>
            <a:r>
              <a:rPr lang="fa-IR" sz="2000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 </a:t>
            </a:r>
            <a:r>
              <a:rPr lang="ar-SA" sz="2000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هاي ضروري در جريان تربيت است از اين منظر در سطوح کارگزاران (مربيان ) و متربيان توجه به توسعه اين امر ضروري مي </a:t>
            </a:r>
            <a:r>
              <a:rPr lang="ar-SA" sz="20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نمايد</a:t>
            </a:r>
            <a:r>
              <a:rPr lang="fa-IR" sz="20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.</a:t>
            </a:r>
          </a:p>
          <a:p>
            <a:pPr lvl="0" algn="just">
              <a:buClr>
                <a:srgbClr val="83992A"/>
              </a:buClr>
            </a:pPr>
            <a:r>
              <a:rPr lang="fa-IR" sz="20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 </a:t>
            </a:r>
            <a:r>
              <a:rPr lang="ar-SA" sz="20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بدينسان </a:t>
            </a:r>
            <a:r>
              <a:rPr lang="ar-SA" sz="2000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مربيان </a:t>
            </a:r>
            <a:r>
              <a:rPr lang="ar-SA" sz="2000" b="1" u="sng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ضمن کسب شايستگيهاي پژوهشي و با تکيه بر روش پژوهش به درک بهتر موقعيت خود و اصلاح و بهبود آن</a:t>
            </a:r>
            <a:r>
              <a:rPr lang="ar-SA" sz="2000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 به عنوان يکي از عوامل موثر در هدايت و پرورش استعدادهاي </a:t>
            </a:r>
            <a:r>
              <a:rPr lang="ar-SA" sz="20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متربيان</a:t>
            </a:r>
            <a:r>
              <a:rPr lang="fa-IR" sz="20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،</a:t>
            </a:r>
            <a:r>
              <a:rPr lang="ar-SA" sz="20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 </a:t>
            </a:r>
            <a:r>
              <a:rPr lang="ar-SA" sz="2000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تعميق يادگيري و تقويت روحيه پژوهش و جستجوگري در </a:t>
            </a:r>
            <a:r>
              <a:rPr lang="ar-SA" sz="20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آنها </a:t>
            </a:r>
            <a:r>
              <a:rPr lang="ar-SA" sz="2000" dirty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کمک مي کنند</a:t>
            </a: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Nazanin" panose="00000400000000000000" pitchFamily="2" charset="-78"/>
              </a:rPr>
              <a:t>.</a:t>
            </a:r>
            <a:endParaRPr lang="fa-IR" sz="2000" dirty="0" smtClean="0">
              <a:solidFill>
                <a:prstClr val="black">
                  <a:lumMod val="85000"/>
                  <a:lumOff val="15000"/>
                </a:prstClr>
              </a:solidFill>
              <a:cs typeface="B Nazanin" panose="00000400000000000000" pitchFamily="2" charset="-78"/>
            </a:endParaRPr>
          </a:p>
          <a:p>
            <a:pPr lvl="0" algn="just">
              <a:buClr>
                <a:srgbClr val="83992A"/>
              </a:buClr>
            </a:pP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 algn="just">
              <a:buClr>
                <a:srgbClr val="83992A"/>
              </a:buClr>
            </a:pPr>
            <a:endParaRPr lang="fa-IR" sz="17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963811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72792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موقعیت و درک و اصلاح آن</a:t>
            </a:r>
            <a:endParaRPr lang="en-US" dirty="0">
              <a:solidFill>
                <a:srgbClr val="C00000"/>
              </a:solidFill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ar-SA" i="1" dirty="0">
                <a:latin typeface="Arial" panose="020B0604020202090204" pitchFamily="34" charset="0"/>
                <a:ea typeface="Times New Roman" panose="02020503050405090304" pitchFamily="18" charset="0"/>
                <a:cs typeface="B Nazanin" panose="00000400000000000000" pitchFamily="2" charset="-78"/>
              </a:rPr>
              <a:t>- منظور از موقعیت وضعیت مشخص، </a:t>
            </a:r>
            <a:r>
              <a:rPr lang="ar-SA" i="1" dirty="0" smtClean="0">
                <a:latin typeface="Arial" panose="020B0604020202090204" pitchFamily="34" charset="0"/>
                <a:ea typeface="Times New Roman" panose="02020503050405090304" pitchFamily="18" charset="0"/>
                <a:cs typeface="B Nazanin" panose="00000400000000000000" pitchFamily="2" charset="-78"/>
              </a:rPr>
              <a:t>پویا</a:t>
            </a:r>
            <a:r>
              <a:rPr lang="fa-IR" i="1" dirty="0" smtClean="0">
                <a:latin typeface="Arial" panose="020B0604020202090204" pitchFamily="34" charset="0"/>
                <a:ea typeface="Times New Roman" panose="02020503050405090304" pitchFamily="18" charset="0"/>
                <a:cs typeface="B Nazanin" panose="00000400000000000000" pitchFamily="2" charset="-78"/>
              </a:rPr>
              <a:t> </a:t>
            </a:r>
            <a:r>
              <a:rPr lang="ar-SA" i="1" dirty="0" smtClean="0">
                <a:latin typeface="Arial" panose="020B0604020202090204" pitchFamily="34" charset="0"/>
                <a:ea typeface="Times New Roman" panose="02020503050405090304" pitchFamily="18" charset="0"/>
                <a:cs typeface="B Nazanin" panose="00000400000000000000" pitchFamily="2" charset="-78"/>
              </a:rPr>
              <a:t>و </a:t>
            </a:r>
            <a:r>
              <a:rPr lang="ar-SA" i="1" dirty="0">
                <a:latin typeface="Arial" panose="020B0604020202090204" pitchFamily="34" charset="0"/>
                <a:ea typeface="Times New Roman" panose="02020503050405090304" pitchFamily="18" charset="0"/>
                <a:cs typeface="B Nazanin" panose="00000400000000000000" pitchFamily="2" charset="-78"/>
              </a:rPr>
              <a:t>قابل درک و تغییری است که حاصل تعامل پیوسته فرد به منزله ی عنصری آگاه، آزاد و فعال با خداوند وگستره ای از جهان هستی (خود،طبیعت و جامعه) در محضر خداوند متعال است (که حقیقتی برتر و خالق همه ی جهان و فراتر از همه موقعیت ها است). </a:t>
            </a:r>
            <a:endParaRPr lang="fa-IR" i="1" dirty="0" smtClean="0">
              <a:latin typeface="Arial" panose="020B0604020202090204" pitchFamily="34" charset="0"/>
              <a:ea typeface="Times New Roman" panose="02020503050405090304" pitchFamily="18" charset="0"/>
              <a:cs typeface="B Nazanin" panose="00000400000000000000" pitchFamily="2" charset="-78"/>
            </a:endParaRPr>
          </a:p>
          <a:p>
            <a:pPr algn="just"/>
            <a:r>
              <a:rPr lang="fa-IR" i="1" dirty="0" smtClean="0">
                <a:latin typeface="Arial" panose="020B0604020202090204" pitchFamily="34" charset="0"/>
                <a:cs typeface="B Nazanin" panose="00000400000000000000" pitchFamily="2" charset="-78"/>
              </a:rPr>
              <a:t>به عبارتی روابط و اصلاح روابط و پایش کردن این روابط و بهبود مداوم اینها، فرایند توسعه و تعالی هویت را شکل می دهد.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639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/>
            </a:r>
            <a:br>
              <a:rPr lang="fa-IR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</a:br>
            <a:r>
              <a:rPr lang="fa-IR" sz="3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در زیرنظام پژوهش و ارزشیابی مرتبط با توسعه فرهنگ پژوهش </a:t>
            </a:r>
            <a:br>
              <a:rPr lang="fa-IR" sz="3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</a:br>
            <a:r>
              <a:rPr lang="fa-IR" sz="27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آمده است: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a-I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چشم </a:t>
            </a:r>
            <a:r>
              <a:rPr lang="fa-IR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انداز: </a:t>
            </a:r>
            <a:r>
              <a:rPr lang="fa-IR" dirty="0" smtClean="0">
                <a:latin typeface="B Lotus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... این </a:t>
            </a:r>
            <a:r>
              <a:rPr lang="fa-IR" dirty="0">
                <a:latin typeface="B Lotus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زیرنظام تضمین کننده بهبود موقعیت نظام تعلیم و تربیت رسمی و عمومی و</a:t>
            </a:r>
            <a:r>
              <a:rPr lang="fa-IR" b="1" dirty="0">
                <a:latin typeface="B Lotus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b="1" u="sng" dirty="0">
                <a:latin typeface="B Lotus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تربیت نسلی پژوهنده</a:t>
            </a:r>
            <a:r>
              <a:rPr lang="fa-IR" u="sng" dirty="0">
                <a:latin typeface="B Lotus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dirty="0">
                <a:latin typeface="B Lotus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در چارچوب نظام معیار اسلامی می باشد</a:t>
            </a:r>
            <a:r>
              <a:rPr lang="en-US" dirty="0" smtClean="0">
                <a:latin typeface="B Lotus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fa-IR" dirty="0" smtClean="0">
              <a:latin typeface="B Lotus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اهداف:</a:t>
            </a:r>
            <a:endParaRPr lang="en-US" dirty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r>
              <a:rPr lang="fa-IR" b="1" dirty="0">
                <a:cs typeface="B Nazanin" panose="00000400000000000000" pitchFamily="2" charset="-78"/>
              </a:rPr>
              <a:t>هدف4- </a:t>
            </a:r>
            <a:r>
              <a:rPr lang="fa-IR" dirty="0">
                <a:cs typeface="B Nazanin" panose="00000400000000000000" pitchFamily="2" charset="-78"/>
              </a:rPr>
              <a:t>زمینه سازی برای </a:t>
            </a:r>
            <a:r>
              <a:rPr lang="fa-IR" u="sng" dirty="0">
                <a:cs typeface="B Nazanin" panose="00000400000000000000" pitchFamily="2" charset="-78"/>
              </a:rPr>
              <a:t>تربیت نسلی پژوهنده ، پرسشگر، خلاق، نوآور و کارآفرین</a:t>
            </a:r>
            <a:r>
              <a:rPr lang="fa-IR" b="1" dirty="0">
                <a:cs typeface="B Nazanin" panose="00000400000000000000" pitchFamily="2" charset="-78"/>
              </a:rPr>
              <a:t>.</a:t>
            </a:r>
            <a:endParaRPr lang="en-US" dirty="0">
              <a:cs typeface="B Nazanin" panose="00000400000000000000" pitchFamily="2" charset="-78"/>
            </a:endParaRPr>
          </a:p>
          <a:p>
            <a:r>
              <a:rPr lang="fa-IR" b="1" dirty="0">
                <a:cs typeface="B Nazanin" panose="00000400000000000000" pitchFamily="2" charset="-78"/>
              </a:rPr>
              <a:t>هدف5- </a:t>
            </a:r>
            <a:r>
              <a:rPr lang="fa-IR" u="sng" dirty="0">
                <a:cs typeface="B Nazanin" panose="00000400000000000000" pitchFamily="2" charset="-78"/>
              </a:rPr>
              <a:t>توسعه فرهنگ پژوهش و روحیه پرسشگری </a:t>
            </a:r>
            <a:r>
              <a:rPr lang="fa-IR" dirty="0">
                <a:cs typeface="B Nazanin" panose="00000400000000000000" pitchFamily="2" charset="-78"/>
              </a:rPr>
              <a:t>در بین مدیران، کارشناسان، معلمان، دانش آموزان و خانواده­ها</a:t>
            </a:r>
            <a:endParaRPr lang="en-US" dirty="0">
              <a:cs typeface="B Nazanin" panose="00000400000000000000" pitchFamily="2" charset="-78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33502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181829"/>
            <a:ext cx="9601196" cy="1151467"/>
          </a:xfrm>
        </p:spPr>
        <p:txBody>
          <a:bodyPr>
            <a:normAutofit fontScale="90000"/>
          </a:bodyPr>
          <a:lstStyle/>
          <a:p>
            <a:r>
              <a:rPr lang="fa-IR" sz="4000" b="1" dirty="0" smtClean="0">
                <a:solidFill>
                  <a:srgbClr val="C00000"/>
                </a:solidFill>
                <a:cs typeface="B Koodak" panose="00000700000000000000" pitchFamily="2" charset="-78"/>
              </a:rPr>
              <a:t/>
            </a:r>
            <a:br>
              <a:rPr lang="fa-IR" sz="4000" b="1" dirty="0" smtClean="0">
                <a:solidFill>
                  <a:srgbClr val="C00000"/>
                </a:solidFill>
                <a:cs typeface="B Koodak" panose="00000700000000000000" pitchFamily="2" charset="-78"/>
              </a:rPr>
            </a:br>
            <a:r>
              <a:rPr lang="fa-IR" sz="4000" b="1" dirty="0" smtClean="0">
                <a:solidFill>
                  <a:srgbClr val="C00000"/>
                </a:solidFill>
                <a:cs typeface="B Koodak" panose="00000700000000000000" pitchFamily="2" charset="-78"/>
              </a:rPr>
              <a:t>اقدامات </a:t>
            </a:r>
            <a:r>
              <a:rPr lang="fa-IR" sz="4000" b="1" dirty="0">
                <a:solidFill>
                  <a:srgbClr val="C00000"/>
                </a:solidFill>
                <a:cs typeface="B Koodak" panose="00000700000000000000" pitchFamily="2" charset="-78"/>
              </a:rPr>
              <a:t>اساسی با همکاری دیگر دستگاهها و نهادها</a:t>
            </a:r>
            <a:r>
              <a:rPr lang="fa-IR" sz="4000" b="1" dirty="0" smtClean="0">
                <a:solidFill>
                  <a:srgbClr val="C00000"/>
                </a:solidFill>
                <a:cs typeface="B Koodak" panose="00000700000000000000" pitchFamily="2" charset="-78"/>
              </a:rPr>
              <a:t>:</a:t>
            </a:r>
            <a:r>
              <a:rPr lang="en-US" sz="4000" b="1" dirty="0" smtClean="0">
                <a:solidFill>
                  <a:srgbClr val="C00000"/>
                </a:solidFill>
                <a:cs typeface="B Koodak" panose="00000700000000000000" pitchFamily="2" charset="-78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cs typeface="B Koodak" panose="00000700000000000000" pitchFamily="2" charset="-78"/>
              </a:rPr>
            </a:br>
            <a:r>
              <a:rPr lang="fa-IR" sz="2400" b="1" dirty="0">
                <a:solidFill>
                  <a:srgbClr val="C00000"/>
                </a:solidFill>
                <a:cs typeface="B Koodak" panose="00000700000000000000" pitchFamily="2" charset="-78"/>
              </a:rPr>
              <a:t>(برگرفته از زیرنظام):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b="1" dirty="0" smtClean="0">
                <a:cs typeface="B Nazanin" panose="00000400000000000000" pitchFamily="2" charset="-78"/>
              </a:rPr>
              <a:t>الف- </a:t>
            </a:r>
            <a:r>
              <a:rPr lang="en-US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مدرسه پژوهنده:</a:t>
            </a:r>
            <a:endParaRPr lang="en-US" dirty="0">
              <a:cs typeface="B Nazanin" panose="00000400000000000000" pitchFamily="2" charset="-78"/>
            </a:endParaRPr>
          </a:p>
          <a:p>
            <a:r>
              <a:rPr lang="fa-IR" b="1" dirty="0">
                <a:cs typeface="B Nazanin" panose="00000400000000000000" pitchFamily="2" charset="-78"/>
              </a:rPr>
              <a:t>1- تربیت معلم و آموزش های ضمن خدمت (تا 1404 نیمی از معلمان تحت پوشش این برنامه باشند(... </a:t>
            </a:r>
            <a:r>
              <a:rPr lang="fa-IR" dirty="0">
                <a:cs typeface="B Nazanin" panose="00000400000000000000" pitchFamily="2" charset="-78"/>
              </a:rPr>
              <a:t>برای تقویت مهارتهای پژوهشگری دانشجو معلمان</a:t>
            </a:r>
            <a:r>
              <a:rPr lang="en-US" dirty="0">
                <a:cs typeface="B Nazanin" panose="00000400000000000000" pitchFamily="2" charset="-78"/>
              </a:rPr>
              <a:t> )</a:t>
            </a:r>
            <a:r>
              <a:rPr lang="fa-IR" dirty="0">
                <a:cs typeface="B Nazanin" panose="00000400000000000000" pitchFamily="2" charset="-78"/>
              </a:rPr>
              <a:t>پژوهشهای آکادمیك، اقدام­پژوهی و درس­پژوهی</a:t>
            </a:r>
            <a:r>
              <a:rPr lang="en-US" dirty="0">
                <a:cs typeface="B Nazanin" panose="00000400000000000000" pitchFamily="2" charset="-78"/>
              </a:rPr>
              <a:t>( </a:t>
            </a:r>
            <a:r>
              <a:rPr lang="fa-IR" dirty="0">
                <a:cs typeface="B Nazanin" panose="00000400000000000000" pitchFamily="2" charset="-78"/>
              </a:rPr>
              <a:t>تدوین و اجرا نماید</a:t>
            </a:r>
            <a:r>
              <a:rPr lang="en-US" dirty="0">
                <a:cs typeface="B Nazanin" panose="00000400000000000000" pitchFamily="2" charset="-78"/>
              </a:rPr>
              <a:t>.</a:t>
            </a:r>
          </a:p>
          <a:p>
            <a:r>
              <a:rPr lang="fa-IR" b="1" dirty="0">
                <a:cs typeface="B Nazanin" panose="00000400000000000000" pitchFamily="2" charset="-78"/>
              </a:rPr>
              <a:t>2- </a:t>
            </a:r>
            <a:r>
              <a:rPr lang="fa-IR" dirty="0">
                <a:cs typeface="B Nazanin" panose="00000400000000000000" pitchFamily="2" charset="-78"/>
              </a:rPr>
              <a:t>آیین­نامه فرصتهای مطالعاتی و بازآموزی علمی و تحقیقاتی ویژه معلمان پژوهنده،</a:t>
            </a:r>
            <a:endParaRPr lang="en-US" dirty="0">
              <a:cs typeface="B Nazanin" panose="00000400000000000000" pitchFamily="2" charset="-78"/>
            </a:endParaRPr>
          </a:p>
          <a:p>
            <a:r>
              <a:rPr lang="fa-IR" b="1" dirty="0">
                <a:cs typeface="B Nazanin" panose="00000400000000000000" pitchFamily="2" charset="-78"/>
              </a:rPr>
              <a:t>3- </a:t>
            </a:r>
            <a:r>
              <a:rPr lang="fa-IR" dirty="0">
                <a:cs typeface="B Nazanin" panose="00000400000000000000" pitchFamily="2" charset="-78"/>
              </a:rPr>
              <a:t>سرانه پژوهشی برای مدارس و پژوهشسراهای دانش­آموزی،</a:t>
            </a:r>
            <a:endParaRPr lang="en-US" dirty="0">
              <a:cs typeface="B Nazanin" panose="00000400000000000000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599918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b="1" dirty="0" smtClean="0">
                <a:solidFill>
                  <a:srgbClr val="C00000"/>
                </a:solidFill>
                <a:cs typeface="B Koodak" panose="00000700000000000000" pitchFamily="2" charset="-78"/>
              </a:rPr>
              <a:t>ادامه اقدامات </a:t>
            </a:r>
            <a:r>
              <a:rPr lang="fa-IR" sz="3600" b="1" dirty="0">
                <a:solidFill>
                  <a:srgbClr val="C00000"/>
                </a:solidFill>
                <a:cs typeface="B Koodak" panose="00000700000000000000" pitchFamily="2" charset="-78"/>
              </a:rPr>
              <a:t>اساسی با همکاری دیگر دستگاهها و </a:t>
            </a:r>
            <a:r>
              <a:rPr lang="fa-IR" sz="3600" b="1" dirty="0" smtClean="0">
                <a:solidFill>
                  <a:srgbClr val="C00000"/>
                </a:solidFill>
                <a:cs typeface="B Koodak" panose="00000700000000000000" pitchFamily="2" charset="-78"/>
              </a:rPr>
              <a:t>نهادها </a:t>
            </a:r>
            <a:r>
              <a:rPr lang="fa-IR" sz="2400" b="1" dirty="0" smtClean="0">
                <a:solidFill>
                  <a:srgbClr val="C00000"/>
                </a:solidFill>
                <a:cs typeface="B Koodak" panose="00000700000000000000" pitchFamily="2" charset="-78"/>
              </a:rPr>
              <a:t>(برگرفته از زیرنظام):</a:t>
            </a:r>
            <a:endParaRPr lang="fa-I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4- </a:t>
            </a:r>
            <a:r>
              <a:rPr lang="fa-IR" dirty="0">
                <a:cs typeface="B Nazanin" panose="00000400000000000000" pitchFamily="2" charset="-78"/>
              </a:rPr>
              <a:t>ضمن التزام به یکپارچه نگری آموزش و پژوهش، </a:t>
            </a:r>
            <a:r>
              <a:rPr lang="fa-IR" u="sng" dirty="0">
                <a:cs typeface="B Nazanin" panose="00000400000000000000" pitchFamily="2" charset="-78"/>
              </a:rPr>
              <a:t>رویکرد </a:t>
            </a:r>
            <a:r>
              <a:rPr lang="fa-IR" b="1" u="sng" dirty="0">
                <a:cs typeface="B Nazanin" panose="00000400000000000000" pitchFamily="2" charset="-78"/>
              </a:rPr>
              <a:t>آموزش پژوهش محور </a:t>
            </a:r>
            <a:r>
              <a:rPr lang="fa-IR" u="sng" dirty="0">
                <a:cs typeface="B Nazanin" panose="00000400000000000000" pitchFamily="2" charset="-78"/>
              </a:rPr>
              <a:t>در بازنگری و تولید</a:t>
            </a:r>
            <a:r>
              <a:rPr lang="fa-IR" b="1" u="sng" dirty="0">
                <a:cs typeface="B Nazanin" panose="00000400000000000000" pitchFamily="2" charset="-78"/>
              </a:rPr>
              <a:t> </a:t>
            </a:r>
            <a:r>
              <a:rPr lang="fa-IR" u="sng" dirty="0">
                <a:cs typeface="B Nazanin" panose="00000400000000000000" pitchFamily="2" charset="-78"/>
              </a:rPr>
              <a:t>برنامه­های درسی و محتواهای آموزشی</a:t>
            </a:r>
            <a:r>
              <a:rPr lang="fa-IR" dirty="0">
                <a:cs typeface="B Nazanin" panose="00000400000000000000" pitchFamily="2" charset="-78"/>
              </a:rPr>
              <a:t> مبتنی برنامه درسی ملی.</a:t>
            </a:r>
            <a:endParaRPr lang="en-US" dirty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5- در </a:t>
            </a:r>
            <a:r>
              <a:rPr lang="fa-IR" u="sng" dirty="0">
                <a:cs typeface="B Nazanin" panose="00000400000000000000" pitchFamily="2" charset="-78"/>
              </a:rPr>
              <a:t>ارزشیابی پیشرفت تحصیلی و تربیتی شایستگی محور دانش آموزان </a:t>
            </a:r>
            <a:r>
              <a:rPr lang="fa-IR" dirty="0">
                <a:cs typeface="B Nazanin" panose="00000400000000000000" pitchFamily="2" charset="-78"/>
              </a:rPr>
              <a:t>به فعالیت های پژوهشی فردی </a:t>
            </a:r>
            <a:r>
              <a:rPr lang="fa-IR" dirty="0" smtClean="0">
                <a:cs typeface="B Nazanin" panose="00000400000000000000" pitchFamily="2" charset="-78"/>
              </a:rPr>
              <a:t>و گروهی </a:t>
            </a:r>
            <a:r>
              <a:rPr lang="fa-IR" dirty="0">
                <a:cs typeface="B Nazanin" panose="00000400000000000000" pitchFamily="2" charset="-78"/>
              </a:rPr>
              <a:t>توجه نموده و امتیاز لازم برای آن منظور نمایند</a:t>
            </a:r>
            <a:r>
              <a:rPr lang="en-US" dirty="0">
                <a:cs typeface="B Nazanin" panose="00000400000000000000" pitchFamily="2" charset="-78"/>
              </a:rPr>
              <a:t>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79843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35854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  <a:t>در زیرنظام پژوهش و ارزشیابی آمده است:</a:t>
            </a:r>
            <a:br>
              <a:rPr lang="fa-IR" dirty="0" smtClean="0">
                <a:solidFill>
                  <a:srgbClr val="C00000"/>
                </a:solidFill>
                <a:cs typeface="B Koodak" panose="00000700000000000000" pitchFamily="2" charset="-78"/>
              </a:rPr>
            </a:br>
            <a:endParaRPr lang="fa-IR" dirty="0">
              <a:solidFill>
                <a:srgbClr val="C00000"/>
              </a:solidFill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b="1" dirty="0">
                <a:cs typeface="B Nazanin" panose="00000400000000000000" pitchFamily="2" charset="-78"/>
              </a:rPr>
              <a:t>ب سازمان پژوهنده:</a:t>
            </a:r>
            <a:endParaRPr lang="en-US" dirty="0">
              <a:cs typeface="B Nazanin" panose="00000400000000000000" pitchFamily="2" charset="-78"/>
            </a:endParaRPr>
          </a:p>
          <a:p>
            <a:r>
              <a:rPr lang="fa-IR" b="1" dirty="0">
                <a:cs typeface="B Nazanin" panose="00000400000000000000" pitchFamily="2" charset="-78"/>
              </a:rPr>
              <a:t>....</a:t>
            </a:r>
            <a:endParaRPr lang="en-US" dirty="0">
              <a:cs typeface="B Nazanin" panose="00000400000000000000" pitchFamily="2" charset="-78"/>
            </a:endParaRPr>
          </a:p>
          <a:p>
            <a:r>
              <a:rPr lang="fa-IR" dirty="0">
                <a:cs typeface="B Nazanin" panose="00000400000000000000" pitchFamily="2" charset="-78"/>
              </a:rPr>
              <a:t>به منظور حمایت از معلمان و فرهنگیان پژوهشگر و نوآور، تسهیلات و اعتبارات خاص برای فعالیتهای</a:t>
            </a:r>
            <a:endParaRPr lang="en-US" dirty="0">
              <a:cs typeface="B Nazanin" panose="00000400000000000000" pitchFamily="2" charset="-78"/>
            </a:endParaRPr>
          </a:p>
          <a:p>
            <a:r>
              <a:rPr lang="fa-IR" dirty="0">
                <a:cs typeface="B Nazanin" panose="00000400000000000000" pitchFamily="2" charset="-78"/>
              </a:rPr>
              <a:t>پژوهشی و اقدام­پژوهی معلمان و فرهنگیان</a:t>
            </a:r>
            <a:r>
              <a:rPr lang="en-US" dirty="0">
                <a:cs typeface="B Nazanin" panose="00000400000000000000" pitchFamily="2" charset="-78"/>
              </a:rPr>
              <a:t> )</a:t>
            </a:r>
            <a:r>
              <a:rPr lang="fa-IR" dirty="0">
                <a:cs typeface="B Nazanin" panose="00000400000000000000" pitchFamily="2" charset="-78"/>
              </a:rPr>
              <a:t>مانند سرانه پژوهشی، پاداش تالیف مقاله، کتاب، اختراع،</a:t>
            </a:r>
            <a:endParaRPr lang="en-US" dirty="0">
              <a:cs typeface="B Nazanin" panose="00000400000000000000" pitchFamily="2" charset="-78"/>
            </a:endParaRPr>
          </a:p>
          <a:p>
            <a:r>
              <a:rPr lang="fa-IR" dirty="0">
                <a:cs typeface="B Nazanin" panose="00000400000000000000" pitchFamily="2" charset="-78"/>
              </a:rPr>
              <a:t>پژوهانه، خرید آثار معلمان مولف</a:t>
            </a:r>
            <a:r>
              <a:rPr lang="en-US" dirty="0">
                <a:cs typeface="B Nazanin" panose="00000400000000000000" pitchFamily="2" charset="-78"/>
              </a:rPr>
              <a:t>( </a:t>
            </a:r>
            <a:r>
              <a:rPr lang="fa-IR" dirty="0">
                <a:cs typeface="B Nazanin" panose="00000400000000000000" pitchFamily="2" charset="-78"/>
              </a:rPr>
              <a:t>اختصاص یابد</a:t>
            </a:r>
            <a:r>
              <a:rPr lang="en-US" dirty="0">
                <a:cs typeface="B Nazanin" panose="00000400000000000000" pitchFamily="2" charset="-78"/>
              </a:rPr>
              <a:t>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70578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Face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1315</TotalTime>
  <Words>2307</Words>
  <Application>Microsoft Office PowerPoint</Application>
  <PresentationFormat>Custom</PresentationFormat>
  <Paragraphs>119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Organic</vt:lpstr>
      <vt:lpstr>Facet</vt:lpstr>
      <vt:lpstr>بسم الله الرحمن الرحیم  موضوع: بررسی ابعاد توسعه فرهنگ پژوهش در مدرسه گامی به سوی مدرسه به مثابه سازمان پژوهنده  ارائه: دکتر حسن مظاهری  زمستان 1379</vt:lpstr>
      <vt:lpstr>ضرورت و اهمیت توسعه فرهنگ پژوهش در مدرسه از منظر اسناد تحول بنیادین</vt:lpstr>
      <vt:lpstr>به سه دلیل زير نظام پژوهش و ارزشيابي بايد به توسعه و تعالي فرهنگ پژوهش در نظام تربيتی بپردازد.</vt:lpstr>
      <vt:lpstr>دلیل 2و3 ضرورت پرداختن زيرنظام به توسعه و تعالي فرهنگ پژوهش در نظام تربيتی</vt:lpstr>
      <vt:lpstr>موقعیت و درک و اصلاح آن</vt:lpstr>
      <vt:lpstr> در زیرنظام پژوهش و ارزشیابی مرتبط با توسعه فرهنگ پژوهش  آمده است: </vt:lpstr>
      <vt:lpstr> اقدامات اساسی با همکاری دیگر دستگاهها و نهادها: (برگرفته از زیرنظام): </vt:lpstr>
      <vt:lpstr>ادامه اقدامات اساسی با همکاری دیگر دستگاهها و نهادها (برگرفته از زیرنظام):</vt:lpstr>
      <vt:lpstr>در زیرنظام پژوهش و ارزشیابی آمده است: </vt:lpstr>
      <vt:lpstr>دستاورد و کارکرد زیرنظام پژوهش و ارزشیابی در مدرسه (برگرفته از زیرنظام):</vt:lpstr>
      <vt:lpstr>ادامه دستاورد وکارکرد زیرنظام پژوهش و ارزشیابی در مدرسه (برگرفته از زیرنظام):</vt:lpstr>
      <vt:lpstr>ضرورت و اهمیت توسعه فرهنگ پژوهش در مدرسه (فارغ از سند زیرنظام)</vt:lpstr>
      <vt:lpstr>از جمله ویژگی های مدرسه پژوهنده</vt:lpstr>
      <vt:lpstr>مساله اصلی:</vt:lpstr>
      <vt:lpstr> هدف کلی: بررسی ابعاد توسعه فرهنگ پژوهش در مدرسه(مدرسه به مثابه سازمان پژوهنده)  </vt:lpstr>
      <vt:lpstr> سوال یک:   چه عوامل درون­مدرسه­ای در توسعه پژوهش در سطح مدرسه موثرند؟  </vt:lpstr>
      <vt:lpstr> سوال دو: برنامه های کنونی توسعه پژوهش در سطح مدرسه کدامند؟ </vt:lpstr>
      <vt:lpstr>  سوال سه: ماموریت ستاد و صف آموزش و پرورش جهت توسعه پژوهش در مدرسه   </vt:lpstr>
      <vt:lpstr> پژوهشگاه مطالعات آموزش و پرورش </vt:lpstr>
      <vt:lpstr>پژوهشگاه مطالعات آموزش و پرورش (برگرفته از زیرنظام)</vt:lpstr>
      <vt:lpstr>پژوهشگاه مطالعات آموزش و پرورش (برگرفته از زیرنظام)</vt:lpstr>
      <vt:lpstr>مسئولیت و وظایف نهادها و عناصر مرتبط بیرون از آموزش و پرورش برای تحقق مدرسه­پژوهنده </vt:lpstr>
      <vt:lpstr>ماموریت و مدل ارتباطی پژوهشگاه مطالعات آموزش و پرورش به عنوان متولی پژوهش، در تحقق مدرسه­پژوهنده </vt:lpstr>
      <vt:lpstr>و در پایان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مدرسه پژوهنده</dc:title>
  <dc:creator>Aghaye mazaheri</dc:creator>
  <cp:lastModifiedBy>Ghorbani</cp:lastModifiedBy>
  <cp:revision>67</cp:revision>
  <dcterms:created xsi:type="dcterms:W3CDTF">2019-01-19T10:57:53Z</dcterms:created>
  <dcterms:modified xsi:type="dcterms:W3CDTF">2019-02-12T06:07:55Z</dcterms:modified>
</cp:coreProperties>
</file>